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304" r:id="rId2"/>
    <p:sldId id="305" r:id="rId3"/>
    <p:sldId id="306" r:id="rId4"/>
    <p:sldId id="319" r:id="rId5"/>
    <p:sldId id="321" r:id="rId6"/>
    <p:sldId id="322" r:id="rId7"/>
    <p:sldId id="310" r:id="rId8"/>
    <p:sldId id="308" r:id="rId9"/>
    <p:sldId id="334" r:id="rId10"/>
    <p:sldId id="325" r:id="rId11"/>
    <p:sldId id="329" r:id="rId12"/>
  </p:sldIdLst>
  <p:sldSz cx="6858000" cy="9144000" type="screen4x3"/>
  <p:notesSz cx="701675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3E72"/>
    <a:srgbClr val="1A214E"/>
    <a:srgbClr val="1D1448"/>
    <a:srgbClr val="FF0000"/>
    <a:srgbClr val="F9B715"/>
    <a:srgbClr val="AC0208"/>
    <a:srgbClr val="00009C"/>
    <a:srgbClr val="660066"/>
    <a:srgbClr val="006600"/>
    <a:srgbClr val="0B36A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12"/>
    <p:restoredTop sz="92517"/>
  </p:normalViewPr>
  <p:slideViewPr>
    <p:cSldViewPr snapToGrid="0" snapToObjects="1">
      <p:cViewPr varScale="1">
        <p:scale>
          <a:sx n="85" d="100"/>
          <a:sy n="85" d="100"/>
        </p:scale>
        <p:origin x="808" y="184"/>
      </p:cViewPr>
      <p:guideLst>
        <p:guide orient="horz" pos="2880"/>
        <p:guide pos="216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0592" cy="465455"/>
          </a:xfrm>
          <a:prstGeom prst="rect">
            <a:avLst/>
          </a:prstGeom>
        </p:spPr>
        <p:txBody>
          <a:bodyPr vert="horz" lIns="93287" tIns="46644" rIns="93287" bIns="46644" rtlCol="0"/>
          <a:lstStyle>
            <a:lvl1pPr algn="l">
              <a:defRPr sz="1200"/>
            </a:lvl1pPr>
          </a:lstStyle>
          <a:p>
            <a:endParaRPr lang="en-US" dirty="0"/>
          </a:p>
        </p:txBody>
      </p:sp>
      <p:sp>
        <p:nvSpPr>
          <p:cNvPr id="3" name="Date Placeholder 2"/>
          <p:cNvSpPr>
            <a:spLocks noGrp="1"/>
          </p:cNvSpPr>
          <p:nvPr>
            <p:ph type="dt" idx="1"/>
          </p:nvPr>
        </p:nvSpPr>
        <p:spPr>
          <a:xfrm>
            <a:off x="3974534" y="0"/>
            <a:ext cx="3040592" cy="465455"/>
          </a:xfrm>
          <a:prstGeom prst="rect">
            <a:avLst/>
          </a:prstGeom>
        </p:spPr>
        <p:txBody>
          <a:bodyPr vert="horz" lIns="93287" tIns="46644" rIns="93287" bIns="46644" rtlCol="0"/>
          <a:lstStyle>
            <a:lvl1pPr algn="r">
              <a:defRPr sz="1200"/>
            </a:lvl1pPr>
          </a:lstStyle>
          <a:p>
            <a:fld id="{2012A2FA-F986-43D3-BCDD-568743B24C3B}" type="datetimeFigureOut">
              <a:rPr lang="en-US" smtClean="0"/>
              <a:t>5/17/21</a:t>
            </a:fld>
            <a:endParaRPr lang="en-US" dirty="0"/>
          </a:p>
        </p:txBody>
      </p:sp>
      <p:sp>
        <p:nvSpPr>
          <p:cNvPr id="4" name="Slide Image Placeholder 3"/>
          <p:cNvSpPr>
            <a:spLocks noGrp="1" noRot="1" noChangeAspect="1"/>
          </p:cNvSpPr>
          <p:nvPr>
            <p:ph type="sldImg" idx="2"/>
          </p:nvPr>
        </p:nvSpPr>
        <p:spPr>
          <a:xfrm>
            <a:off x="2198688" y="698500"/>
            <a:ext cx="2619375" cy="3490913"/>
          </a:xfrm>
          <a:prstGeom prst="rect">
            <a:avLst/>
          </a:prstGeom>
          <a:noFill/>
          <a:ln w="12700">
            <a:solidFill>
              <a:prstClr val="black"/>
            </a:solidFill>
          </a:ln>
        </p:spPr>
        <p:txBody>
          <a:bodyPr vert="horz" lIns="93287" tIns="46644" rIns="93287" bIns="46644" rtlCol="0" anchor="ctr"/>
          <a:lstStyle/>
          <a:p>
            <a:endParaRPr lang="en-US" dirty="0"/>
          </a:p>
        </p:txBody>
      </p:sp>
      <p:sp>
        <p:nvSpPr>
          <p:cNvPr id="5" name="Notes Placeholder 4"/>
          <p:cNvSpPr>
            <a:spLocks noGrp="1"/>
          </p:cNvSpPr>
          <p:nvPr>
            <p:ph type="body" sz="quarter" idx="3"/>
          </p:nvPr>
        </p:nvSpPr>
        <p:spPr>
          <a:xfrm>
            <a:off x="701675" y="4421823"/>
            <a:ext cx="5613400" cy="4189095"/>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0592" cy="465455"/>
          </a:xfrm>
          <a:prstGeom prst="rect">
            <a:avLst/>
          </a:prstGeom>
        </p:spPr>
        <p:txBody>
          <a:bodyPr vert="horz" lIns="93287" tIns="46644" rIns="93287" bIns="4664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4" y="8842029"/>
            <a:ext cx="3040592" cy="465455"/>
          </a:xfrm>
          <a:prstGeom prst="rect">
            <a:avLst/>
          </a:prstGeom>
        </p:spPr>
        <p:txBody>
          <a:bodyPr vert="horz" lIns="93287" tIns="46644" rIns="93287" bIns="46644" rtlCol="0" anchor="b"/>
          <a:lstStyle>
            <a:lvl1pPr algn="r">
              <a:defRPr sz="1200"/>
            </a:lvl1pPr>
          </a:lstStyle>
          <a:p>
            <a:fld id="{62CB10E7-6FF0-4C2F-82A5-893CBD4850D7}" type="slidenum">
              <a:rPr lang="en-US" smtClean="0"/>
              <a:t>‹#›</a:t>
            </a:fld>
            <a:endParaRPr lang="en-US" dirty="0"/>
          </a:p>
        </p:txBody>
      </p:sp>
    </p:spTree>
    <p:extLst>
      <p:ext uri="{BB962C8B-B14F-4D97-AF65-F5344CB8AC3E}">
        <p14:creationId xmlns:p14="http://schemas.microsoft.com/office/powerpoint/2010/main" val="195276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a:t>
            </a:fld>
            <a:endParaRPr lang="en-US" dirty="0"/>
          </a:p>
        </p:txBody>
      </p:sp>
    </p:spTree>
    <p:extLst>
      <p:ext uri="{BB962C8B-B14F-4D97-AF65-F5344CB8AC3E}">
        <p14:creationId xmlns:p14="http://schemas.microsoft.com/office/powerpoint/2010/main" val="3136735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10</a:t>
            </a:fld>
            <a:endParaRPr lang="en-US" dirty="0"/>
          </a:p>
        </p:txBody>
      </p:sp>
    </p:spTree>
    <p:extLst>
      <p:ext uri="{BB962C8B-B14F-4D97-AF65-F5344CB8AC3E}">
        <p14:creationId xmlns:p14="http://schemas.microsoft.com/office/powerpoint/2010/main" val="3354980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11</a:t>
            </a:fld>
            <a:endParaRPr lang="en-US" dirty="0"/>
          </a:p>
        </p:txBody>
      </p:sp>
    </p:spTree>
    <p:extLst>
      <p:ext uri="{BB962C8B-B14F-4D97-AF65-F5344CB8AC3E}">
        <p14:creationId xmlns:p14="http://schemas.microsoft.com/office/powerpoint/2010/main" val="2623240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2</a:t>
            </a:fld>
            <a:endParaRPr lang="en-US" dirty="0"/>
          </a:p>
        </p:txBody>
      </p:sp>
    </p:spTree>
    <p:extLst>
      <p:ext uri="{BB962C8B-B14F-4D97-AF65-F5344CB8AC3E}">
        <p14:creationId xmlns:p14="http://schemas.microsoft.com/office/powerpoint/2010/main" val="3987649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3</a:t>
            </a:fld>
            <a:endParaRPr lang="en-US" dirty="0"/>
          </a:p>
        </p:txBody>
      </p:sp>
    </p:spTree>
    <p:extLst>
      <p:ext uri="{BB962C8B-B14F-4D97-AF65-F5344CB8AC3E}">
        <p14:creationId xmlns:p14="http://schemas.microsoft.com/office/powerpoint/2010/main" val="991949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4</a:t>
            </a:fld>
            <a:endParaRPr lang="en-US" dirty="0"/>
          </a:p>
        </p:txBody>
      </p:sp>
    </p:spTree>
    <p:extLst>
      <p:ext uri="{BB962C8B-B14F-4D97-AF65-F5344CB8AC3E}">
        <p14:creationId xmlns:p14="http://schemas.microsoft.com/office/powerpoint/2010/main" val="4005172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5</a:t>
            </a:fld>
            <a:endParaRPr lang="en-US" dirty="0"/>
          </a:p>
        </p:txBody>
      </p:sp>
    </p:spTree>
    <p:extLst>
      <p:ext uri="{BB962C8B-B14F-4D97-AF65-F5344CB8AC3E}">
        <p14:creationId xmlns:p14="http://schemas.microsoft.com/office/powerpoint/2010/main" val="1545498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6</a:t>
            </a:fld>
            <a:endParaRPr lang="en-US" dirty="0"/>
          </a:p>
        </p:txBody>
      </p:sp>
    </p:spTree>
    <p:extLst>
      <p:ext uri="{BB962C8B-B14F-4D97-AF65-F5344CB8AC3E}">
        <p14:creationId xmlns:p14="http://schemas.microsoft.com/office/powerpoint/2010/main" val="1048604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7</a:t>
            </a:fld>
            <a:endParaRPr lang="en-US" dirty="0"/>
          </a:p>
        </p:txBody>
      </p:sp>
    </p:spTree>
    <p:extLst>
      <p:ext uri="{BB962C8B-B14F-4D97-AF65-F5344CB8AC3E}">
        <p14:creationId xmlns:p14="http://schemas.microsoft.com/office/powerpoint/2010/main" val="2987817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8</a:t>
            </a:fld>
            <a:endParaRPr lang="en-US" dirty="0"/>
          </a:p>
        </p:txBody>
      </p:sp>
    </p:spTree>
    <p:extLst>
      <p:ext uri="{BB962C8B-B14F-4D97-AF65-F5344CB8AC3E}">
        <p14:creationId xmlns:p14="http://schemas.microsoft.com/office/powerpoint/2010/main" val="3012481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8500"/>
            <a:ext cx="2619375" cy="3490913"/>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2F81628-5A4B-4DF4-A2F4-24AEEA81AD16}" type="slidenum">
              <a:rPr lang="en-US" smtClean="0"/>
              <a:pPr/>
              <a:t>9</a:t>
            </a:fld>
            <a:endParaRPr lang="en-US" dirty="0"/>
          </a:p>
        </p:txBody>
      </p:sp>
    </p:spTree>
    <p:extLst>
      <p:ext uri="{BB962C8B-B14F-4D97-AF65-F5344CB8AC3E}">
        <p14:creationId xmlns:p14="http://schemas.microsoft.com/office/powerpoint/2010/main" val="763592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Subtopic">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24369"/>
            <a:ext cx="6858000" cy="613832"/>
          </a:xfrm>
          <a:prstGeom prst="rect">
            <a:avLst/>
          </a:prstGeom>
        </p:spPr>
        <p:txBody>
          <a:bodyPr/>
          <a:lstStyle>
            <a:lvl1pPr marL="0" indent="0" algn="ctr">
              <a:buNone/>
              <a:defRPr sz="2800" b="1"/>
            </a:lvl1pPr>
          </a:lstStyle>
          <a:p>
            <a:pPr lvl="0"/>
            <a:r>
              <a:rPr lang="en-US" dirty="0"/>
              <a:t>[Handout Title]</a:t>
            </a:r>
          </a:p>
        </p:txBody>
      </p:sp>
    </p:spTree>
    <p:extLst>
      <p:ext uri="{BB962C8B-B14F-4D97-AF65-F5344CB8AC3E}">
        <p14:creationId xmlns:p14="http://schemas.microsoft.com/office/powerpoint/2010/main" val="3966956194"/>
      </p:ext>
    </p:extLst>
  </p:cSld>
  <p:clrMapOvr>
    <a:masterClrMapping/>
  </p:clrMapOvr>
  <p:transition spd="slow">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0" y="2675467"/>
            <a:ext cx="6858000" cy="1442444"/>
          </a:xfrm>
          <a:prstGeom prst="rect">
            <a:avLst/>
          </a:prstGeom>
        </p:spPr>
        <p:txBody>
          <a:bodyPr/>
          <a:lstStyle>
            <a:lvl1pPr marL="0" indent="0" algn="ctr">
              <a:buNone/>
              <a:defRPr sz="6000" baseline="0"/>
            </a:lvl1pPr>
          </a:lstStyle>
          <a:p>
            <a:pPr lvl="0"/>
            <a:r>
              <a:rPr lang="en-US" dirty="0"/>
              <a:t>[Main Topic]</a:t>
            </a:r>
          </a:p>
        </p:txBody>
      </p:sp>
    </p:spTree>
    <p:extLst>
      <p:ext uri="{BB962C8B-B14F-4D97-AF65-F5344CB8AC3E}">
        <p14:creationId xmlns:p14="http://schemas.microsoft.com/office/powerpoint/2010/main" val="2279167899"/>
      </p:ext>
    </p:extLst>
  </p:cSld>
  <p:clrMapOvr>
    <a:masterClrMapping/>
  </p:clrMapOvr>
  <p:transition spd="slow">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ubTop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39184"/>
            <a:ext cx="6858000" cy="586316"/>
          </a:xfrm>
          <a:prstGeom prst="rect">
            <a:avLst/>
          </a:prstGeom>
        </p:spPr>
        <p:txBody>
          <a:bodyPr/>
          <a:lstStyle>
            <a:lvl1pPr>
              <a:defRPr sz="2800" b="1">
                <a:latin typeface="Arial" panose="020B0604020202020204" pitchFamily="34" charset="0"/>
                <a:cs typeface="Arial" panose="020B0604020202020204" pitchFamily="34" charset="0"/>
              </a:defRPr>
            </a:lvl1pPr>
          </a:lstStyle>
          <a:p>
            <a:r>
              <a:rPr lang="en-US" dirty="0"/>
              <a:t>[Handout Title]</a:t>
            </a:r>
          </a:p>
        </p:txBody>
      </p:sp>
    </p:spTree>
    <p:extLst>
      <p:ext uri="{BB962C8B-B14F-4D97-AF65-F5344CB8AC3E}">
        <p14:creationId xmlns:p14="http://schemas.microsoft.com/office/powerpoint/2010/main" val="32378218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1"/>
            <a:ext cx="6858000" cy="207153"/>
          </a:xfrm>
          <a:prstGeom prst="rect">
            <a:avLst/>
          </a:prstGeom>
          <a:solidFill>
            <a:srgbClr val="F9B715"/>
          </a:solidFill>
          <a:ln>
            <a:solidFill>
              <a:srgbClr val="F9B715"/>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10835" y="8605085"/>
            <a:ext cx="3429001" cy="461665"/>
          </a:xfrm>
          <a:prstGeom prst="rect">
            <a:avLst/>
          </a:prstGeom>
          <a:noFill/>
        </p:spPr>
        <p:txBody>
          <a:bodyPr wrap="square" rtlCol="0">
            <a:spAutoFit/>
          </a:bodyPr>
          <a:lstStyle/>
          <a:p>
            <a:pPr>
              <a:spcAft>
                <a:spcPts val="0"/>
              </a:spcAft>
            </a:pPr>
            <a:r>
              <a:rPr lang="en-US" sz="1200" dirty="0">
                <a:solidFill>
                  <a:srgbClr val="1D1448"/>
                </a:solidFill>
                <a:latin typeface="Arial" pitchFamily="34" charset="0"/>
                <a:cs typeface="Arial" pitchFamily="34" charset="0"/>
              </a:rPr>
              <a:t>Version: A2021</a:t>
            </a:r>
          </a:p>
          <a:p>
            <a:pPr>
              <a:spcAft>
                <a:spcPts val="0"/>
              </a:spcAft>
            </a:pPr>
            <a:r>
              <a:rPr lang="en-US" sz="1200" baseline="0" dirty="0">
                <a:solidFill>
                  <a:srgbClr val="1D1448"/>
                </a:solidFill>
                <a:latin typeface="Arial" pitchFamily="34" charset="0"/>
                <a:cs typeface="Arial" pitchFamily="34" charset="0"/>
              </a:rPr>
              <a:t>Communication Skills</a:t>
            </a:r>
          </a:p>
        </p:txBody>
      </p:sp>
      <p:pic>
        <p:nvPicPr>
          <p:cNvPr id="6" name="Picture 5" descr="About Us | IADLEST National Certification Program">
            <a:extLst>
              <a:ext uri="{FF2B5EF4-FFF2-40B4-BE49-F238E27FC236}">
                <a16:creationId xmlns:a16="http://schemas.microsoft.com/office/drawing/2014/main" id="{56B6C1C5-9BB5-C84B-A6CE-FEC64977ECE2}"/>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555674" y="7924908"/>
            <a:ext cx="1191492" cy="1141842"/>
          </a:xfrm>
          <a:prstGeom prst="rect">
            <a:avLst/>
          </a:prstGeom>
          <a:noFill/>
          <a:ln>
            <a:noFill/>
          </a:ln>
        </p:spPr>
      </p:pic>
    </p:spTree>
    <p:extLst>
      <p:ext uri="{BB962C8B-B14F-4D97-AF65-F5344CB8AC3E}">
        <p14:creationId xmlns:p14="http://schemas.microsoft.com/office/powerpoint/2010/main" val="2861753824"/>
      </p:ext>
    </p:extLst>
  </p:cSld>
  <p:clrMap bg1="lt1" tx1="dk1" bg2="lt2" tx2="dk2" accent1="accent1" accent2="accent2" accent3="accent3" accent4="accent4" accent5="accent5" accent6="accent6" hlink="hlink" folHlink="folHlink"/>
  <p:sldLayoutIdLst>
    <p:sldLayoutId id="2147483660" r:id="rId1"/>
    <p:sldLayoutId id="2147483663" r:id="rId2"/>
    <p:sldLayoutId id="2147483679" r:id="rId3"/>
  </p:sldLayoutIdLst>
  <p:txStyles>
    <p:titleStyle>
      <a:lvl1pPr algn="ctr" defTabSz="457200" rtl="0" eaLnBrk="1" latinLnBrk="0" hangingPunct="1">
        <a:spcBef>
          <a:spcPct val="0"/>
        </a:spcBef>
        <a:buNone/>
        <a:defRPr sz="3600" b="1"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45775650"/>
              </p:ext>
            </p:extLst>
          </p:nvPr>
        </p:nvGraphicFramePr>
        <p:xfrm>
          <a:off x="395059" y="3678728"/>
          <a:ext cx="6067882" cy="3075939"/>
        </p:xfrm>
        <a:graphic>
          <a:graphicData uri="http://schemas.openxmlformats.org/drawingml/2006/table">
            <a:tbl>
              <a:tblPr firstRow="1" bandRow="1">
                <a:tableStyleId>{5940675A-B579-460E-94D1-54222C63F5DA}</a:tableStyleId>
              </a:tblPr>
              <a:tblGrid>
                <a:gridCol w="4381391">
                  <a:extLst>
                    <a:ext uri="{9D8B030D-6E8A-4147-A177-3AD203B41FA5}">
                      <a16:colId xmlns:a16="http://schemas.microsoft.com/office/drawing/2014/main" val="246987167"/>
                    </a:ext>
                  </a:extLst>
                </a:gridCol>
                <a:gridCol w="382772">
                  <a:extLst>
                    <a:ext uri="{9D8B030D-6E8A-4147-A177-3AD203B41FA5}">
                      <a16:colId xmlns:a16="http://schemas.microsoft.com/office/drawing/2014/main" val="411468785"/>
                    </a:ext>
                  </a:extLst>
                </a:gridCol>
                <a:gridCol w="329609">
                  <a:extLst>
                    <a:ext uri="{9D8B030D-6E8A-4147-A177-3AD203B41FA5}">
                      <a16:colId xmlns:a16="http://schemas.microsoft.com/office/drawing/2014/main" val="2520192019"/>
                    </a:ext>
                  </a:extLst>
                </a:gridCol>
                <a:gridCol w="318977">
                  <a:extLst>
                    <a:ext uri="{9D8B030D-6E8A-4147-A177-3AD203B41FA5}">
                      <a16:colId xmlns:a16="http://schemas.microsoft.com/office/drawing/2014/main" val="20003"/>
                    </a:ext>
                  </a:extLst>
                </a:gridCol>
                <a:gridCol w="297712">
                  <a:extLst>
                    <a:ext uri="{9D8B030D-6E8A-4147-A177-3AD203B41FA5}">
                      <a16:colId xmlns:a16="http://schemas.microsoft.com/office/drawing/2014/main" val="20004"/>
                    </a:ext>
                  </a:extLst>
                </a:gridCol>
                <a:gridCol w="357421">
                  <a:extLst>
                    <a:ext uri="{9D8B030D-6E8A-4147-A177-3AD203B41FA5}">
                      <a16:colId xmlns:a16="http://schemas.microsoft.com/office/drawing/2014/main" val="20005"/>
                    </a:ext>
                  </a:extLst>
                </a:gridCol>
              </a:tblGrid>
              <a:tr h="317499">
                <a:tc>
                  <a:txBody>
                    <a:bodyPr/>
                    <a:lstStyle/>
                    <a:p>
                      <a:pPr algn="l"/>
                      <a:r>
                        <a:rPr lang="en-US" sz="1400" b="1" dirty="0">
                          <a:solidFill>
                            <a:srgbClr val="1D1448"/>
                          </a:solidFill>
                          <a:latin typeface="Arial" panose="020B0604020202020204" pitchFamily="34" charset="0"/>
                          <a:cs typeface="Arial" panose="020B0604020202020204" pitchFamily="34" charset="0"/>
                        </a:rPr>
                        <a:t>Self-Awareness</a:t>
                      </a:r>
                    </a:p>
                  </a:txBody>
                  <a:tcPr anchor="ctr"/>
                </a:tc>
                <a:tc gridSpan="5">
                  <a:txBody>
                    <a:bodyPr/>
                    <a:lstStyle/>
                    <a:p>
                      <a:pPr algn="ctr"/>
                      <a:r>
                        <a:rPr lang="en-US" sz="1400" b="1" dirty="0">
                          <a:solidFill>
                            <a:srgbClr val="1D1448"/>
                          </a:solidFill>
                          <a:latin typeface="Arial" panose="020B0604020202020204" pitchFamily="34" charset="0"/>
                          <a:cs typeface="Arial" panose="020B0604020202020204" pitchFamily="34" charset="0"/>
                        </a:rPr>
                        <a:t>Total:________</a:t>
                      </a: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2914793"/>
                  </a:ext>
                </a:extLst>
              </a:tr>
              <a:tr h="1604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 My feelings are clear to me at any given moment.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2. Emotions play an important part in my life.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2"/>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3. My moods impact the people around me.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3"/>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4. I find it easy to put words to my feelings.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4"/>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5. My moods are easily affected by external events.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5"/>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6. I can easily sense when I’m going to be angry.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6"/>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7. I readily tell others my true feelings.</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7"/>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8. I find it easy to describe my feelings.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8"/>
                  </a:ext>
                </a:extLst>
              </a:tr>
              <a:tr h="188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9. Even when I’m upset, I’m aware of what’s happening to me.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9"/>
                  </a:ext>
                </a:extLst>
              </a:tr>
              <a:tr h="188400">
                <a:tc>
                  <a:txBody>
                    <a:bodyPr/>
                    <a:lstStyle/>
                    <a:p>
                      <a:pPr marL="171450" marR="0" lvl="0" indent="-17145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10. I am able to stand apart from my thoughts and feelings and examine them.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10"/>
                  </a:ext>
                </a:extLst>
              </a:tr>
            </a:tbl>
          </a:graphicData>
        </a:graphic>
      </p:graphicFrame>
      <p:sp>
        <p:nvSpPr>
          <p:cNvPr id="14" name="Title 1">
            <a:extLst>
              <a:ext uri="{FF2B5EF4-FFF2-40B4-BE49-F238E27FC236}">
                <a16:creationId xmlns:a16="http://schemas.microsoft.com/office/drawing/2014/main" id="{AC8F28C6-243C-4D38-AEA2-F24199AB948E}"/>
              </a:ext>
            </a:extLst>
          </p:cNvPr>
          <p:cNvSpPr txBox="1">
            <a:spLocks/>
          </p:cNvSpPr>
          <p:nvPr/>
        </p:nvSpPr>
        <p:spPr>
          <a:xfrm>
            <a:off x="0" y="255425"/>
            <a:ext cx="6858000" cy="330680"/>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800" dirty="0">
                <a:solidFill>
                  <a:srgbClr val="1D1448"/>
                </a:solidFill>
              </a:rPr>
              <a:t>Emotional Intelligence Self-Assessment</a:t>
            </a:r>
            <a:endParaRPr lang="en-US" sz="1200" dirty="0">
              <a:solidFill>
                <a:srgbClr val="1D1448"/>
              </a:solidFill>
            </a:endParaRPr>
          </a:p>
        </p:txBody>
      </p:sp>
      <p:sp>
        <p:nvSpPr>
          <p:cNvPr id="15" name="Rectangle 14">
            <a:extLst>
              <a:ext uri="{FF2B5EF4-FFF2-40B4-BE49-F238E27FC236}">
                <a16:creationId xmlns:a16="http://schemas.microsoft.com/office/drawing/2014/main" id="{C1D9F2A0-4AA2-47B0-95AA-63C19BF7CC61}"/>
              </a:ext>
            </a:extLst>
          </p:cNvPr>
          <p:cNvSpPr/>
          <p:nvPr/>
        </p:nvSpPr>
        <p:spPr>
          <a:xfrm>
            <a:off x="544469" y="1100909"/>
            <a:ext cx="5918471" cy="1569660"/>
          </a:xfrm>
          <a:prstGeom prst="rect">
            <a:avLst/>
          </a:prstGeom>
        </p:spPr>
        <p:txBody>
          <a:bodyPr wrap="square">
            <a:spAutoFit/>
          </a:bodyPr>
          <a:lstStyle/>
          <a:p>
            <a:pPr marL="9525" marR="0">
              <a:spcBef>
                <a:spcPts val="0"/>
              </a:spcBef>
              <a:spcAft>
                <a:spcPts val="0"/>
              </a:spcAft>
            </a:pPr>
            <a:r>
              <a:rPr lang="en-US" sz="1200" dirty="0">
                <a:solidFill>
                  <a:srgbClr val="1D1448"/>
                </a:solidFill>
                <a:latin typeface="Arial" panose="020B0604020202020204" pitchFamily="34" charset="0"/>
                <a:cs typeface="Arial" panose="020B0604020202020204" pitchFamily="34" charset="0"/>
              </a:rPr>
              <a:t>Emotional intelligence is the ability to recognize, manage, and respond to emotions effectively. This self-assessment is designed to provide you with insight into your emotional intelligence strengths and areas for growth. </a:t>
            </a:r>
          </a:p>
          <a:p>
            <a:pPr marL="9525" marR="0">
              <a:spcBef>
                <a:spcPts val="0"/>
              </a:spcBef>
              <a:spcAft>
                <a:spcPts val="0"/>
              </a:spcAft>
            </a:pPr>
            <a:endParaRPr lang="en-US" sz="1200" dirty="0">
              <a:solidFill>
                <a:srgbClr val="1D1448"/>
              </a:solidFill>
              <a:latin typeface="Arial" panose="020B0604020202020204" pitchFamily="34" charset="0"/>
              <a:ea typeface="Arial" charset="0"/>
              <a:cs typeface="Arial" panose="020B0604020202020204" pitchFamily="34" charset="0"/>
            </a:endParaRPr>
          </a:p>
          <a:p>
            <a:pPr marL="9525"/>
            <a:r>
              <a:rPr lang="en-US" sz="1200" dirty="0">
                <a:solidFill>
                  <a:srgbClr val="1D1448"/>
                </a:solidFill>
                <a:latin typeface="Arial" panose="020B0604020202020204" pitchFamily="34" charset="0"/>
                <a:ea typeface="Arial" charset="0"/>
                <a:cs typeface="Arial" panose="020B0604020202020204" pitchFamily="34" charset="0"/>
              </a:rPr>
              <a:t>Instructions: </a:t>
            </a:r>
            <a:r>
              <a:rPr lang="en-US" sz="1200" dirty="0">
                <a:solidFill>
                  <a:srgbClr val="1D1448"/>
                </a:solidFill>
                <a:latin typeface="Arial" panose="020B0604020202020204" pitchFamily="34" charset="0"/>
                <a:cs typeface="Arial" panose="020B0604020202020204" pitchFamily="34" charset="0"/>
              </a:rPr>
              <a:t>The statements below are divided into EI categories of Self-Awareness, Self-Regulation, Empathy, and Social Skills. Read each statement and c</a:t>
            </a:r>
            <a:r>
              <a:rPr lang="en-US" sz="1200" dirty="0">
                <a:solidFill>
                  <a:srgbClr val="1D1448"/>
                </a:solidFill>
                <a:latin typeface="Arial" panose="020B0604020202020204" pitchFamily="34" charset="0"/>
                <a:ea typeface="Arial" charset="0"/>
                <a:cs typeface="Arial" panose="020B0604020202020204" pitchFamily="34" charset="0"/>
              </a:rPr>
              <a:t>ircle the number that most closely represents your agreement with the statement. Rank each statement using the following scale: </a:t>
            </a:r>
          </a:p>
        </p:txBody>
      </p:sp>
      <p:graphicFrame>
        <p:nvGraphicFramePr>
          <p:cNvPr id="2" name="Table 1"/>
          <p:cNvGraphicFramePr>
            <a:graphicFrameLocks noGrp="1"/>
          </p:cNvGraphicFramePr>
          <p:nvPr>
            <p:extLst>
              <p:ext uri="{D42A27DB-BD31-4B8C-83A1-F6EECF244321}">
                <p14:modId xmlns:p14="http://schemas.microsoft.com/office/powerpoint/2010/main" val="4165239315"/>
              </p:ext>
            </p:extLst>
          </p:nvPr>
        </p:nvGraphicFramePr>
        <p:xfrm>
          <a:off x="724259" y="2790627"/>
          <a:ext cx="5478140" cy="370840"/>
        </p:xfrm>
        <a:graphic>
          <a:graphicData uri="http://schemas.openxmlformats.org/drawingml/2006/table">
            <a:tbl>
              <a:tblPr firstRow="1" bandRow="1">
                <a:tableStyleId>{5C22544A-7EE6-4342-B048-85BDC9FD1C3A}</a:tableStyleId>
              </a:tblPr>
              <a:tblGrid>
                <a:gridCol w="1095628">
                  <a:extLst>
                    <a:ext uri="{9D8B030D-6E8A-4147-A177-3AD203B41FA5}">
                      <a16:colId xmlns:a16="http://schemas.microsoft.com/office/drawing/2014/main" val="20000"/>
                    </a:ext>
                  </a:extLst>
                </a:gridCol>
                <a:gridCol w="956264">
                  <a:extLst>
                    <a:ext uri="{9D8B030D-6E8A-4147-A177-3AD203B41FA5}">
                      <a16:colId xmlns:a16="http://schemas.microsoft.com/office/drawing/2014/main" val="20001"/>
                    </a:ext>
                  </a:extLst>
                </a:gridCol>
                <a:gridCol w="1421176">
                  <a:extLst>
                    <a:ext uri="{9D8B030D-6E8A-4147-A177-3AD203B41FA5}">
                      <a16:colId xmlns:a16="http://schemas.microsoft.com/office/drawing/2014/main" val="20002"/>
                    </a:ext>
                  </a:extLst>
                </a:gridCol>
                <a:gridCol w="909444">
                  <a:extLst>
                    <a:ext uri="{9D8B030D-6E8A-4147-A177-3AD203B41FA5}">
                      <a16:colId xmlns:a16="http://schemas.microsoft.com/office/drawing/2014/main" val="20003"/>
                    </a:ext>
                  </a:extLst>
                </a:gridCol>
                <a:gridCol w="1095628">
                  <a:extLst>
                    <a:ext uri="{9D8B030D-6E8A-4147-A177-3AD203B41FA5}">
                      <a16:colId xmlns:a16="http://schemas.microsoft.com/office/drawing/2014/main" val="20004"/>
                    </a:ext>
                  </a:extLst>
                </a:gridCol>
              </a:tblGrid>
              <a:tr h="370840">
                <a:tc>
                  <a:txBody>
                    <a:bodyPr/>
                    <a:lstStyle/>
                    <a:p>
                      <a:pPr algn="ctr"/>
                      <a:r>
                        <a:rPr lang="en-US" sz="1200" dirty="0">
                          <a:latin typeface="Arial" panose="020B0604020202020204" pitchFamily="34" charset="0"/>
                          <a:cs typeface="Arial" panose="020B0604020202020204" pitchFamily="34" charset="0"/>
                        </a:rPr>
                        <a:t>0</a:t>
                      </a:r>
                      <a:r>
                        <a:rPr lang="en-US" sz="1200" baseline="0" dirty="0">
                          <a:latin typeface="Arial" panose="020B0604020202020204" pitchFamily="34" charset="0"/>
                          <a:cs typeface="Arial" panose="020B0604020202020204" pitchFamily="34" charset="0"/>
                        </a:rPr>
                        <a:t> = Never</a:t>
                      </a:r>
                      <a:endParaRPr lang="en-US" sz="1200" dirty="0">
                        <a:latin typeface="Arial" panose="020B0604020202020204" pitchFamily="34" charset="0"/>
                        <a:cs typeface="Arial" panose="020B0604020202020204" pitchFamily="34" charset="0"/>
                      </a:endParaRPr>
                    </a:p>
                  </a:txBody>
                  <a:tcPr anchor="ctr">
                    <a:solidFill>
                      <a:srgbClr val="1D1448"/>
                    </a:solidFill>
                  </a:tcPr>
                </a:tc>
                <a:tc>
                  <a:txBody>
                    <a:bodyPr/>
                    <a:lstStyle/>
                    <a:p>
                      <a:pPr algn="ctr"/>
                      <a:r>
                        <a:rPr lang="en-US" sz="1200" dirty="0">
                          <a:latin typeface="Arial" panose="020B0604020202020204" pitchFamily="34" charset="0"/>
                          <a:cs typeface="Arial" panose="020B0604020202020204" pitchFamily="34" charset="0"/>
                        </a:rPr>
                        <a:t>1 = Rarely</a:t>
                      </a:r>
                    </a:p>
                  </a:txBody>
                  <a:tcPr anchor="ctr">
                    <a:solidFill>
                      <a:srgbClr val="1D1448"/>
                    </a:solidFill>
                  </a:tcPr>
                </a:tc>
                <a:tc>
                  <a:txBody>
                    <a:bodyPr/>
                    <a:lstStyle/>
                    <a:p>
                      <a:pPr algn="ctr"/>
                      <a:r>
                        <a:rPr lang="en-US" sz="1200" dirty="0">
                          <a:latin typeface="Arial" panose="020B0604020202020204" pitchFamily="34" charset="0"/>
                          <a:cs typeface="Arial" panose="020B0604020202020204" pitchFamily="34" charset="0"/>
                        </a:rPr>
                        <a:t>2 = Sometimes</a:t>
                      </a:r>
                    </a:p>
                  </a:txBody>
                  <a:tcPr anchor="ctr">
                    <a:solidFill>
                      <a:srgbClr val="1D1448"/>
                    </a:solidFill>
                  </a:tcPr>
                </a:tc>
                <a:tc>
                  <a:txBody>
                    <a:bodyPr/>
                    <a:lstStyle/>
                    <a:p>
                      <a:pPr algn="ctr"/>
                      <a:r>
                        <a:rPr lang="en-US" sz="1200" dirty="0">
                          <a:latin typeface="Arial" panose="020B0604020202020204" pitchFamily="34" charset="0"/>
                          <a:cs typeface="Arial" panose="020B0604020202020204" pitchFamily="34" charset="0"/>
                        </a:rPr>
                        <a:t>3 = Often</a:t>
                      </a:r>
                    </a:p>
                  </a:txBody>
                  <a:tcPr anchor="ctr">
                    <a:solidFill>
                      <a:srgbClr val="1D1448"/>
                    </a:solidFill>
                  </a:tcPr>
                </a:tc>
                <a:tc>
                  <a:txBody>
                    <a:bodyPr/>
                    <a:lstStyle/>
                    <a:p>
                      <a:pPr algn="ctr"/>
                      <a:r>
                        <a:rPr lang="en-US" sz="1200" dirty="0">
                          <a:latin typeface="Arial" panose="020B0604020202020204" pitchFamily="34" charset="0"/>
                          <a:cs typeface="Arial" panose="020B0604020202020204" pitchFamily="34" charset="0"/>
                        </a:rPr>
                        <a:t>4 = Always</a:t>
                      </a:r>
                    </a:p>
                  </a:txBody>
                  <a:tcPr anchor="ctr">
                    <a:solidFill>
                      <a:srgbClr val="1D1448"/>
                    </a:solidFill>
                  </a:tcPr>
                </a:tc>
                <a:extLst>
                  <a:ext uri="{0D108BD9-81ED-4DB2-BD59-A6C34878D82A}">
                    <a16:rowId xmlns:a16="http://schemas.microsoft.com/office/drawing/2014/main" val="10000"/>
                  </a:ext>
                </a:extLst>
              </a:tr>
            </a:tbl>
          </a:graphicData>
        </a:graphic>
      </p:graphicFrame>
      <p:sp>
        <p:nvSpPr>
          <p:cNvPr id="5" name="Rectangle 4"/>
          <p:cNvSpPr/>
          <p:nvPr/>
        </p:nvSpPr>
        <p:spPr>
          <a:xfrm>
            <a:off x="440423" y="3241330"/>
            <a:ext cx="6022517" cy="276999"/>
          </a:xfrm>
          <a:prstGeom prst="rect">
            <a:avLst/>
          </a:prstGeom>
        </p:spPr>
        <p:txBody>
          <a:bodyPr wrap="square">
            <a:spAutoFit/>
          </a:bodyPr>
          <a:lstStyle/>
          <a:p>
            <a:pPr marL="9525" marR="0" algn="ctr">
              <a:spcBef>
                <a:spcPts val="0"/>
              </a:spcBef>
              <a:spcAft>
                <a:spcPts val="0"/>
              </a:spcAft>
            </a:pPr>
            <a:r>
              <a:rPr lang="en-US" sz="1200" dirty="0">
                <a:solidFill>
                  <a:srgbClr val="1D1448"/>
                </a:solidFill>
                <a:latin typeface="Arial" panose="020B0604020202020204" pitchFamily="34" charset="0"/>
                <a:cs typeface="Arial" panose="020B0604020202020204" pitchFamily="34" charset="0"/>
              </a:rPr>
              <a:t>After you complete a category, add up the total score and record in “Total:______”  </a:t>
            </a:r>
            <a:endParaRPr lang="en-US" sz="1200" dirty="0">
              <a:solidFill>
                <a:srgbClr val="1D1448"/>
              </a:solidFill>
              <a:latin typeface="Arial" panose="020B0604020202020204" pitchFamily="34" charset="0"/>
              <a:ea typeface="Arial" charset="0"/>
              <a:cs typeface="Arial" panose="020B0604020202020204" pitchFamily="34" charset="0"/>
            </a:endParaRPr>
          </a:p>
        </p:txBody>
      </p:sp>
      <p:sp>
        <p:nvSpPr>
          <p:cNvPr id="22" name="Rectangle 21">
            <a:extLst>
              <a:ext uri="{FF2B5EF4-FFF2-40B4-BE49-F238E27FC236}">
                <a16:creationId xmlns:a16="http://schemas.microsoft.com/office/drawing/2014/main" id="{FE8C9C61-7D24-497A-8808-FA47A6C05FD7}"/>
              </a:ext>
            </a:extLst>
          </p:cNvPr>
          <p:cNvSpPr/>
          <p:nvPr/>
        </p:nvSpPr>
        <p:spPr>
          <a:xfrm>
            <a:off x="0" y="8259710"/>
            <a:ext cx="6858000" cy="346249"/>
          </a:xfrm>
          <a:prstGeom prst="rect">
            <a:avLst/>
          </a:prstGeom>
        </p:spPr>
        <p:txBody>
          <a:bodyPr wrap="square">
            <a:spAutoFit/>
          </a:bodyPr>
          <a:lstStyle/>
          <a:p>
            <a:pPr marL="9525" marR="0" algn="ctr">
              <a:lnSpc>
                <a:spcPct val="150000"/>
              </a:lnSpc>
              <a:spcBef>
                <a:spcPts val="0"/>
              </a:spcBef>
              <a:spcAft>
                <a:spcPts val="0"/>
              </a:spcAft>
            </a:pPr>
            <a:r>
              <a:rPr lang="en-US" sz="1100" dirty="0">
                <a:latin typeface="Arial" charset="0"/>
                <a:ea typeface="Arial" charset="0"/>
                <a:cs typeface="Arial" charset="0"/>
              </a:rPr>
              <a:t>Page 1 of 3</a:t>
            </a:r>
          </a:p>
        </p:txBody>
      </p:sp>
      <p:sp>
        <p:nvSpPr>
          <p:cNvPr id="8" name="Rectangle 7">
            <a:extLst>
              <a:ext uri="{FF2B5EF4-FFF2-40B4-BE49-F238E27FC236}">
                <a16:creationId xmlns:a16="http://schemas.microsoft.com/office/drawing/2014/main" id="{C1604D7B-E718-864B-BE5B-C49F78E8D832}"/>
              </a:ext>
            </a:extLst>
          </p:cNvPr>
          <p:cNvSpPr/>
          <p:nvPr/>
        </p:nvSpPr>
        <p:spPr>
          <a:xfrm>
            <a:off x="0" y="555746"/>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latin typeface="Arial" charset="0"/>
                <a:ea typeface="Arial" charset="0"/>
                <a:cs typeface="Arial" charset="0"/>
              </a:rPr>
              <a:t>Source: San Diego City College MESA Program</a:t>
            </a:r>
          </a:p>
        </p:txBody>
      </p:sp>
    </p:spTree>
    <p:extLst>
      <p:ext uri="{BB962C8B-B14F-4D97-AF65-F5344CB8AC3E}">
        <p14:creationId xmlns:p14="http://schemas.microsoft.com/office/powerpoint/2010/main" val="3035635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B7DCAA-50DB-F641-B362-B314BD713E89}"/>
              </a:ext>
            </a:extLst>
          </p:cNvPr>
          <p:cNvSpPr/>
          <p:nvPr/>
        </p:nvSpPr>
        <p:spPr>
          <a:xfrm>
            <a:off x="0" y="805408"/>
            <a:ext cx="6858000" cy="833859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660635B9-EF30-48F8-B85B-44807F1EF1AB}"/>
              </a:ext>
            </a:extLst>
          </p:cNvPr>
          <p:cNvGraphicFramePr>
            <a:graphicFrameLocks noGrp="1"/>
          </p:cNvGraphicFramePr>
          <p:nvPr>
            <p:extLst>
              <p:ext uri="{D42A27DB-BD31-4B8C-83A1-F6EECF244321}">
                <p14:modId xmlns:p14="http://schemas.microsoft.com/office/powerpoint/2010/main" val="2187016961"/>
              </p:ext>
            </p:extLst>
          </p:nvPr>
        </p:nvGraphicFramePr>
        <p:xfrm>
          <a:off x="497854" y="995415"/>
          <a:ext cx="5862292" cy="466344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160415">
                <a:tc>
                  <a:txBody>
                    <a:bodyPr/>
                    <a:lstStyle/>
                    <a:p>
                      <a:r>
                        <a:rPr lang="en-US" sz="1100" b="1" dirty="0">
                          <a:solidFill>
                            <a:schemeClr val="bg1"/>
                          </a:solidFill>
                          <a:latin typeface="Arial" panose="020B0604020202020204" pitchFamily="34" charset="0"/>
                          <a:cs typeface="Arial" panose="020B0604020202020204" pitchFamily="34" charset="0"/>
                        </a:rPr>
                        <a:t>A. Initial contact with driver</a:t>
                      </a:r>
                      <a:endParaRPr lang="en-US" sz="1100" b="0" dirty="0">
                        <a:solidFill>
                          <a:schemeClr val="bg1"/>
                        </a:solidFill>
                        <a:latin typeface="Arial" panose="020B0604020202020204" pitchFamily="34" charset="0"/>
                        <a:cs typeface="Arial" panose="020B0604020202020204" pitchFamily="34" charset="0"/>
                      </a:endParaRP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Y/N</a:t>
                      </a:r>
                    </a:p>
                  </a:txBody>
                  <a:tcP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138837493"/>
                  </a:ext>
                </a:extLst>
              </a:tr>
              <a:tr h="22318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1. Introduced self by name and agency.</a:t>
                      </a:r>
                    </a:p>
                  </a:txBody>
                  <a:tcPr anchor="ctr">
                    <a:solidFill>
                      <a:schemeClr val="bg1"/>
                    </a:solidFill>
                  </a:tcPr>
                </a:tc>
                <a:tc>
                  <a:txBody>
                    <a:bodyPr/>
                    <a:lstStyle/>
                    <a:p>
                      <a:pPr algn="ctr"/>
                      <a:endParaRPr lang="en-US" sz="1100" b="0"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982678738"/>
                  </a:ext>
                </a:extLst>
              </a:tr>
              <a:tr h="22318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2. Explained reason for stop BEFORE asking for license/registration. </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87133398"/>
                  </a:ext>
                </a:extLst>
              </a:tr>
              <a:tr h="160415">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3. Explanation focused on the vehicle, NOT the driver (“I saw this car…”)</a:t>
                      </a:r>
                      <a:endParaRPr kumimoji="0" lang="en-US" sz="1100" b="1"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157833878"/>
                  </a:ext>
                </a:extLst>
              </a:tr>
              <a:tr h="160415">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4. Requested license/registration using “please” </a:t>
                      </a:r>
                      <a:endParaRPr kumimoji="0" lang="en-US" sz="1100" b="1"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197218345"/>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5. Addressed the driver by Sir, Ma’am, or Mr./Mrs. [NAME] </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7141389"/>
                  </a:ext>
                </a:extLst>
              </a:tr>
              <a:tr h="238319">
                <a:tc>
                  <a:txBody>
                    <a:bodyPr/>
                    <a:lstStyle/>
                    <a:p>
                      <a:r>
                        <a:rPr lang="en-US" sz="1100" b="1" dirty="0">
                          <a:solidFill>
                            <a:schemeClr val="bg1"/>
                          </a:solidFill>
                          <a:latin typeface="Arial" panose="020B0604020202020204" pitchFamily="34" charset="0"/>
                          <a:cs typeface="Arial" panose="020B0604020202020204" pitchFamily="34" charset="0"/>
                        </a:rPr>
                        <a:t>B. Communication Skills</a:t>
                      </a:r>
                      <a:endParaRPr lang="en-US" sz="1100" b="0"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3964698567"/>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1. Voice tone/inflection was friendly and not angry, sarcastic, etc.</a:t>
                      </a:r>
                      <a:endParaRPr kumimoji="0" lang="en-US" sz="1100" b="1"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3546069677"/>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2. Used an effective voice volume that was not too loud or authoritative.</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2179034445"/>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3. Used an open body language and hand gestures when talking.</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992742607"/>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4. Used appropriate facial expressions.</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2936869155"/>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5. Maintained consistent eye contact with casual observing of vehicle interior.</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960899944"/>
                  </a:ext>
                </a:extLst>
              </a:tr>
              <a:tr h="238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 Explain</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Y/N</a:t>
                      </a:r>
                    </a:p>
                  </a:txBody>
                  <a:tcPr>
                    <a:solidFill>
                      <a:srgbClr val="2F3E72"/>
                    </a:solidFill>
                  </a:tcPr>
                </a:tc>
                <a:extLst>
                  <a:ext uri="{0D108BD9-81ED-4DB2-BD59-A6C34878D82A}">
                    <a16:rowId xmlns:a16="http://schemas.microsoft.com/office/drawing/2014/main" val="438884522"/>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1. Policy or procedure if asked by driver (e.g., use of lights, back-up).</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319979020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2. Decision on enforcement action BEFORE returning to patrol car.</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D. End a positive note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Y/N</a:t>
                      </a:r>
                    </a:p>
                  </a:txBody>
                  <a:tcPr>
                    <a:solidFill>
                      <a:srgbClr val="2F3E72"/>
                    </a:solidFill>
                  </a:tcPr>
                </a:tc>
                <a:extLst>
                  <a:ext uri="{0D108BD9-81ED-4DB2-BD59-A6C34878D82A}">
                    <a16:rowId xmlns:a16="http://schemas.microsoft.com/office/drawing/2014/main" val="339275563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Asked the driver if he/she had any questions.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525415945"/>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Complimented or said something positive about the driver’s safe behaviors.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061552381"/>
                  </a:ext>
                </a:extLst>
              </a:tr>
            </a:tbl>
          </a:graphicData>
        </a:graphic>
      </p:graphicFrame>
      <p:sp>
        <p:nvSpPr>
          <p:cNvPr id="20" name="Title 1">
            <a:extLst>
              <a:ext uri="{FF2B5EF4-FFF2-40B4-BE49-F238E27FC236}">
                <a16:creationId xmlns:a16="http://schemas.microsoft.com/office/drawing/2014/main" id="{F9B529EF-D3B3-5841-B611-632C32644F8F}"/>
              </a:ext>
            </a:extLst>
          </p:cNvPr>
          <p:cNvSpPr txBox="1">
            <a:spLocks/>
          </p:cNvSpPr>
          <p:nvPr/>
        </p:nvSpPr>
        <p:spPr>
          <a:xfrm>
            <a:off x="0" y="261823"/>
            <a:ext cx="6858000" cy="543585"/>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400" dirty="0">
                <a:solidFill>
                  <a:srgbClr val="2F3E72"/>
                </a:solidFill>
              </a:rPr>
              <a:t>Communication Skills: Motor Vehicle Stops</a:t>
            </a:r>
            <a:endParaRPr lang="en-US" sz="1050" dirty="0">
              <a:solidFill>
                <a:srgbClr val="2F3E72"/>
              </a:solidFill>
            </a:endParaRPr>
          </a:p>
        </p:txBody>
      </p:sp>
      <p:sp>
        <p:nvSpPr>
          <p:cNvPr id="6" name="Rectangle 5">
            <a:extLst>
              <a:ext uri="{FF2B5EF4-FFF2-40B4-BE49-F238E27FC236}">
                <a16:creationId xmlns:a16="http://schemas.microsoft.com/office/drawing/2014/main" id="{902B52D7-2ECC-DA49-8F23-60B553C2B981}"/>
              </a:ext>
            </a:extLst>
          </p:cNvPr>
          <p:cNvSpPr/>
          <p:nvPr/>
        </p:nvSpPr>
        <p:spPr>
          <a:xfrm>
            <a:off x="497854" y="686482"/>
            <a:ext cx="5862292" cy="261610"/>
          </a:xfrm>
          <a:prstGeom prst="rect">
            <a:avLst/>
          </a:prstGeom>
        </p:spPr>
        <p:txBody>
          <a:bodyPr wrap="square">
            <a:spAutoFit/>
          </a:bodyPr>
          <a:lstStyle/>
          <a:p>
            <a:pPr marL="14288" lvl="0" defTabSz="914400">
              <a:defRPr/>
            </a:pPr>
            <a:r>
              <a:rPr lang="en-US" sz="1100" b="1" dirty="0">
                <a:solidFill>
                  <a:srgbClr val="2F3E72"/>
                </a:solidFill>
                <a:latin typeface="Arial" charset="0"/>
                <a:ea typeface="Arial" charset="0"/>
                <a:cs typeface="Arial" charset="0"/>
              </a:rPr>
              <a:t>0 </a:t>
            </a:r>
            <a:r>
              <a:rPr lang="en-US" sz="1100" dirty="0">
                <a:solidFill>
                  <a:srgbClr val="2F3E72"/>
                </a:solidFill>
                <a:latin typeface="Arial" charset="0"/>
                <a:ea typeface="Arial" charset="0"/>
                <a:cs typeface="Arial" charset="0"/>
              </a:rPr>
              <a:t>= Never  </a:t>
            </a:r>
            <a:r>
              <a:rPr lang="en-US" sz="1100" b="1" dirty="0">
                <a:solidFill>
                  <a:srgbClr val="2F3E72"/>
                </a:solidFill>
                <a:latin typeface="Arial" charset="0"/>
                <a:ea typeface="Arial" charset="0"/>
                <a:cs typeface="Arial" charset="0"/>
              </a:rPr>
              <a:t>1</a:t>
            </a:r>
            <a:r>
              <a:rPr lang="en-US" sz="1100" dirty="0">
                <a:solidFill>
                  <a:srgbClr val="2F3E72"/>
                </a:solidFill>
                <a:latin typeface="Arial" charset="0"/>
                <a:ea typeface="Arial" charset="0"/>
                <a:cs typeface="Arial" charset="0"/>
              </a:rPr>
              <a:t> = Rarely  </a:t>
            </a:r>
            <a:r>
              <a:rPr lang="en-US" sz="1100" b="1" dirty="0">
                <a:solidFill>
                  <a:srgbClr val="2F3E72"/>
                </a:solidFill>
                <a:latin typeface="Arial" charset="0"/>
                <a:ea typeface="Arial" charset="0"/>
                <a:cs typeface="Arial" charset="0"/>
              </a:rPr>
              <a:t>2</a:t>
            </a:r>
            <a:r>
              <a:rPr lang="en-US" sz="1100" dirty="0">
                <a:solidFill>
                  <a:srgbClr val="2F3E72"/>
                </a:solidFill>
                <a:latin typeface="Arial" charset="0"/>
                <a:ea typeface="Arial" charset="0"/>
                <a:cs typeface="Arial" charset="0"/>
              </a:rPr>
              <a:t> = Sometimes  </a:t>
            </a:r>
            <a:r>
              <a:rPr lang="en-US" sz="1100" b="1" dirty="0">
                <a:solidFill>
                  <a:srgbClr val="2F3E72"/>
                </a:solidFill>
                <a:latin typeface="Arial" charset="0"/>
                <a:ea typeface="Arial" charset="0"/>
                <a:cs typeface="Arial" charset="0"/>
              </a:rPr>
              <a:t>3</a:t>
            </a:r>
            <a:r>
              <a:rPr lang="en-US" sz="1100" dirty="0">
                <a:solidFill>
                  <a:srgbClr val="2F3E72"/>
                </a:solidFill>
                <a:latin typeface="Arial" charset="0"/>
                <a:ea typeface="Arial" charset="0"/>
                <a:cs typeface="Arial" charset="0"/>
              </a:rPr>
              <a:t> = Often  </a:t>
            </a:r>
            <a:r>
              <a:rPr lang="en-US" sz="1100" b="1" dirty="0">
                <a:solidFill>
                  <a:srgbClr val="2F3E72"/>
                </a:solidFill>
                <a:latin typeface="Arial" charset="0"/>
                <a:ea typeface="Arial" charset="0"/>
                <a:cs typeface="Arial" charset="0"/>
              </a:rPr>
              <a:t>4</a:t>
            </a:r>
            <a:r>
              <a:rPr lang="en-US" sz="1100" dirty="0">
                <a:solidFill>
                  <a:srgbClr val="2F3E72"/>
                </a:solidFill>
                <a:latin typeface="Arial" charset="0"/>
                <a:ea typeface="Arial" charset="0"/>
                <a:cs typeface="Arial" charset="0"/>
              </a:rPr>
              <a:t> = Always </a:t>
            </a:r>
          </a:p>
        </p:txBody>
      </p:sp>
      <p:graphicFrame>
        <p:nvGraphicFramePr>
          <p:cNvPr id="7" name="Table 6">
            <a:extLst>
              <a:ext uri="{FF2B5EF4-FFF2-40B4-BE49-F238E27FC236}">
                <a16:creationId xmlns:a16="http://schemas.microsoft.com/office/drawing/2014/main" id="{18B745A6-FC0E-FF4F-BF90-126292A7CED4}"/>
              </a:ext>
            </a:extLst>
          </p:cNvPr>
          <p:cNvGraphicFramePr>
            <a:graphicFrameLocks noGrp="1"/>
          </p:cNvGraphicFramePr>
          <p:nvPr>
            <p:extLst>
              <p:ext uri="{D42A27DB-BD31-4B8C-83A1-F6EECF244321}">
                <p14:modId xmlns:p14="http://schemas.microsoft.com/office/powerpoint/2010/main" val="2723649752"/>
              </p:ext>
            </p:extLst>
          </p:nvPr>
        </p:nvGraphicFramePr>
        <p:xfrm>
          <a:off x="497854" y="5669710"/>
          <a:ext cx="5862292" cy="289560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 De-escalation (E-LEAP)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249996306"/>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E</a:t>
                      </a: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ngage: Less authoritarian/controlling; spoke slowly using a normal voice volume; lowered voice volume to counter driver yelling</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276835823"/>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L</a:t>
                      </a: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isten: Used active listening (e.g., minimal encouragers, paraphrasing, silence). Asked open-ended questions to facilitate discussion. Ignored or reframed toxic/negative statements.</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3095215027"/>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E</a:t>
                      </a: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mpathize: Focused on and validated the driver’s feelings by paraphrasing, mirroring or acknowledging.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2306598533"/>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A</a:t>
                      </a: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gree: Stayed focused on the real issue/problem (e.g., reason for the stop). Provided additional explanations or re-explained when needed. Directly asked the driver open-ended questions about what can be done to gain cooperation and compliance.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2039711820"/>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P</a:t>
                      </a: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artner: Addressed the driver’s needs by working with him or her to find a viable solution.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938080025"/>
                  </a:ext>
                </a:extLst>
              </a:tr>
            </a:tbl>
          </a:graphicData>
        </a:graphic>
      </p:graphicFrame>
    </p:spTree>
    <p:extLst>
      <p:ext uri="{BB962C8B-B14F-4D97-AF65-F5344CB8AC3E}">
        <p14:creationId xmlns:p14="http://schemas.microsoft.com/office/powerpoint/2010/main" val="41794244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3EE94F-041C-254A-A85F-C2803201779C}"/>
              </a:ext>
            </a:extLst>
          </p:cNvPr>
          <p:cNvSpPr/>
          <p:nvPr/>
        </p:nvSpPr>
        <p:spPr>
          <a:xfrm>
            <a:off x="0" y="805408"/>
            <a:ext cx="6858000" cy="833859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9B529EF-D3B3-5841-B611-632C32644F8F}"/>
              </a:ext>
            </a:extLst>
          </p:cNvPr>
          <p:cNvSpPr txBox="1">
            <a:spLocks/>
          </p:cNvSpPr>
          <p:nvPr/>
        </p:nvSpPr>
        <p:spPr>
          <a:xfrm>
            <a:off x="0" y="261823"/>
            <a:ext cx="6858000" cy="543585"/>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400" dirty="0">
                <a:solidFill>
                  <a:srgbClr val="2F3E72"/>
                </a:solidFill>
              </a:rPr>
              <a:t>Communication Skills: Persons in Crisis</a:t>
            </a:r>
            <a:endParaRPr lang="en-US" sz="1050" dirty="0">
              <a:solidFill>
                <a:srgbClr val="2F3E72"/>
              </a:solidFill>
            </a:endParaRPr>
          </a:p>
        </p:txBody>
      </p:sp>
      <p:sp>
        <p:nvSpPr>
          <p:cNvPr id="7" name="Rectangle 6">
            <a:extLst>
              <a:ext uri="{FF2B5EF4-FFF2-40B4-BE49-F238E27FC236}">
                <a16:creationId xmlns:a16="http://schemas.microsoft.com/office/drawing/2014/main" id="{1B9C2E1D-1182-4A4F-A723-EA59071ACDC6}"/>
              </a:ext>
            </a:extLst>
          </p:cNvPr>
          <p:cNvSpPr/>
          <p:nvPr/>
        </p:nvSpPr>
        <p:spPr>
          <a:xfrm>
            <a:off x="497854" y="648796"/>
            <a:ext cx="5862292" cy="261610"/>
          </a:xfrm>
          <a:prstGeom prst="rect">
            <a:avLst/>
          </a:prstGeom>
        </p:spPr>
        <p:txBody>
          <a:bodyPr wrap="square">
            <a:spAutoFit/>
          </a:bodyPr>
          <a:lstStyle/>
          <a:p>
            <a:pPr marL="14288" lvl="0" defTabSz="914400">
              <a:defRPr/>
            </a:pPr>
            <a:r>
              <a:rPr lang="en-US" sz="1100" b="1" dirty="0">
                <a:solidFill>
                  <a:srgbClr val="2F3E72"/>
                </a:solidFill>
                <a:latin typeface="Arial" charset="0"/>
                <a:ea typeface="Arial" charset="0"/>
                <a:cs typeface="Arial" charset="0"/>
              </a:rPr>
              <a:t>0 </a:t>
            </a:r>
            <a:r>
              <a:rPr lang="en-US" sz="1100" dirty="0">
                <a:solidFill>
                  <a:srgbClr val="2F3E72"/>
                </a:solidFill>
                <a:latin typeface="Arial" charset="0"/>
                <a:ea typeface="Arial" charset="0"/>
                <a:cs typeface="Arial" charset="0"/>
              </a:rPr>
              <a:t>= Never  </a:t>
            </a:r>
            <a:r>
              <a:rPr lang="en-US" sz="1100" b="1" dirty="0">
                <a:solidFill>
                  <a:srgbClr val="2F3E72"/>
                </a:solidFill>
                <a:latin typeface="Arial" charset="0"/>
                <a:ea typeface="Arial" charset="0"/>
                <a:cs typeface="Arial" charset="0"/>
              </a:rPr>
              <a:t>1</a:t>
            </a:r>
            <a:r>
              <a:rPr lang="en-US" sz="1100" dirty="0">
                <a:solidFill>
                  <a:srgbClr val="2F3E72"/>
                </a:solidFill>
                <a:latin typeface="Arial" charset="0"/>
                <a:ea typeface="Arial" charset="0"/>
                <a:cs typeface="Arial" charset="0"/>
              </a:rPr>
              <a:t> = Rarely  </a:t>
            </a:r>
            <a:r>
              <a:rPr lang="en-US" sz="1100" b="1" dirty="0">
                <a:solidFill>
                  <a:srgbClr val="2F3E72"/>
                </a:solidFill>
                <a:latin typeface="Arial" charset="0"/>
                <a:ea typeface="Arial" charset="0"/>
                <a:cs typeface="Arial" charset="0"/>
              </a:rPr>
              <a:t>2</a:t>
            </a:r>
            <a:r>
              <a:rPr lang="en-US" sz="1100" dirty="0">
                <a:solidFill>
                  <a:srgbClr val="2F3E72"/>
                </a:solidFill>
                <a:latin typeface="Arial" charset="0"/>
                <a:ea typeface="Arial" charset="0"/>
                <a:cs typeface="Arial" charset="0"/>
              </a:rPr>
              <a:t> = Sometimes  </a:t>
            </a:r>
            <a:r>
              <a:rPr lang="en-US" sz="1100" b="1" dirty="0">
                <a:solidFill>
                  <a:srgbClr val="2F3E72"/>
                </a:solidFill>
                <a:latin typeface="Arial" charset="0"/>
                <a:ea typeface="Arial" charset="0"/>
                <a:cs typeface="Arial" charset="0"/>
              </a:rPr>
              <a:t>3</a:t>
            </a:r>
            <a:r>
              <a:rPr lang="en-US" sz="1100" dirty="0">
                <a:solidFill>
                  <a:srgbClr val="2F3E72"/>
                </a:solidFill>
                <a:latin typeface="Arial" charset="0"/>
                <a:ea typeface="Arial" charset="0"/>
                <a:cs typeface="Arial" charset="0"/>
              </a:rPr>
              <a:t> = Often  </a:t>
            </a:r>
            <a:r>
              <a:rPr lang="en-US" sz="1100" b="1" dirty="0">
                <a:solidFill>
                  <a:srgbClr val="2F3E72"/>
                </a:solidFill>
                <a:latin typeface="Arial" charset="0"/>
                <a:ea typeface="Arial" charset="0"/>
                <a:cs typeface="Arial" charset="0"/>
              </a:rPr>
              <a:t>4</a:t>
            </a:r>
            <a:r>
              <a:rPr lang="en-US" sz="1100" dirty="0">
                <a:solidFill>
                  <a:srgbClr val="2F3E72"/>
                </a:solidFill>
                <a:latin typeface="Arial" charset="0"/>
                <a:ea typeface="Arial" charset="0"/>
                <a:cs typeface="Arial" charset="0"/>
              </a:rPr>
              <a:t> = Always </a:t>
            </a:r>
          </a:p>
        </p:txBody>
      </p:sp>
      <p:graphicFrame>
        <p:nvGraphicFramePr>
          <p:cNvPr id="8" name="Table 7">
            <a:extLst>
              <a:ext uri="{FF2B5EF4-FFF2-40B4-BE49-F238E27FC236}">
                <a16:creationId xmlns:a16="http://schemas.microsoft.com/office/drawing/2014/main" id="{AC412E12-1DED-AF40-A22A-D1131868E311}"/>
              </a:ext>
            </a:extLst>
          </p:cNvPr>
          <p:cNvGraphicFramePr>
            <a:graphicFrameLocks noGrp="1"/>
          </p:cNvGraphicFramePr>
          <p:nvPr>
            <p:extLst>
              <p:ext uri="{D42A27DB-BD31-4B8C-83A1-F6EECF244321}">
                <p14:modId xmlns:p14="http://schemas.microsoft.com/office/powerpoint/2010/main" val="962537132"/>
              </p:ext>
            </p:extLst>
          </p:nvPr>
        </p:nvGraphicFramePr>
        <p:xfrm>
          <a:off x="533479" y="937791"/>
          <a:ext cx="5862292" cy="438912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238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ngage </a:t>
                      </a:r>
                    </a:p>
                  </a:txBody>
                  <a:tcPr anchor="ctr">
                    <a:lnT w="12700" cap="flat" cmpd="sng" algn="ctr">
                      <a:solidFill>
                        <a:schemeClr val="tx1"/>
                      </a:solidFill>
                      <a:prstDash val="solid"/>
                      <a:round/>
                      <a:headEnd type="none" w="med" len="med"/>
                      <a:tailEnd type="none" w="med" len="med"/>
                    </a:lnT>
                    <a:solidFill>
                      <a:srgbClr val="2F3E7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panose="020B0604020202020204" pitchFamily="34" charset="0"/>
                          <a:cs typeface="Arial" panose="020B0604020202020204" pitchFamily="34" charset="0"/>
                        </a:rPr>
                        <a:t>0-4</a:t>
                      </a:r>
                    </a:p>
                  </a:txBody>
                  <a:tcP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43888452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Introduced self by name and agency.</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359957489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Immediately explained the reason why law enforcement is present.</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2439649386"/>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Provided the person with reassurance (e.g., “We are here to help.”)</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1165124058"/>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a normal voice volume and speech cadence.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9852886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Asked for and addressed the person by name frequently.</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1149679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an open body posture.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8374402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Moved slowly. Did not overcrowd, corner, or stand over person.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03347800"/>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Lowered voice volume when needed to compensate for and calm a person who is yelling. Did not increase voice volume to overcome yelling.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3516353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L</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isten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339275563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silence effectively and did not interrupt person.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061552381"/>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Paraphrased and mirrored statements to show active listening.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696574275"/>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open-ended questions and minimal encouragers (e.g., ”Okay,” or “Please continue”) to encourage the person to keep talking.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275668182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mpathize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1405332437"/>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paraphrasing, mirroring, or acknowledging to validate feelings communicated by person (e.g.,</a:t>
                      </a:r>
                      <a:r>
                        <a:rPr kumimoji="0" lang="en-US" sz="1100" b="0" i="1"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 “I can hear you are [EMOTION].”</a:t>
                      </a: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3587867493"/>
                  </a:ext>
                </a:extLst>
              </a:tr>
            </a:tbl>
          </a:graphicData>
        </a:graphic>
      </p:graphicFrame>
      <p:graphicFrame>
        <p:nvGraphicFramePr>
          <p:cNvPr id="9" name="Table 8">
            <a:extLst>
              <a:ext uri="{FF2B5EF4-FFF2-40B4-BE49-F238E27FC236}">
                <a16:creationId xmlns:a16="http://schemas.microsoft.com/office/drawing/2014/main" id="{DA1F2655-AF4A-DE42-87DB-D6091DF8EBA7}"/>
              </a:ext>
            </a:extLst>
          </p:cNvPr>
          <p:cNvGraphicFramePr>
            <a:graphicFrameLocks noGrp="1"/>
          </p:cNvGraphicFramePr>
          <p:nvPr>
            <p:extLst>
              <p:ext uri="{D42A27DB-BD31-4B8C-83A1-F6EECF244321}">
                <p14:modId xmlns:p14="http://schemas.microsoft.com/office/powerpoint/2010/main" val="2029160952"/>
              </p:ext>
            </p:extLst>
          </p:nvPr>
        </p:nvGraphicFramePr>
        <p:xfrm>
          <a:off x="533479" y="5337419"/>
          <a:ext cx="5862292" cy="275844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238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gree </a:t>
                      </a:r>
                    </a:p>
                  </a:txBody>
                  <a:tcPr anchor="ctr">
                    <a:lnT w="12700" cap="flat" cmpd="sng" algn="ctr">
                      <a:solidFill>
                        <a:schemeClr val="tx1"/>
                      </a:solidFill>
                      <a:prstDash val="solid"/>
                      <a:round/>
                      <a:headEnd type="none" w="med" len="med"/>
                      <a:tailEnd type="none" w="med" len="med"/>
                    </a:lnT>
                    <a:solidFill>
                      <a:srgbClr val="2F3E7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panose="020B0604020202020204" pitchFamily="34" charset="0"/>
                          <a:cs typeface="Arial" panose="020B0604020202020204" pitchFamily="34" charset="0"/>
                        </a:rPr>
                        <a:t>0-4</a:t>
                      </a:r>
                    </a:p>
                  </a:txBody>
                  <a:tcP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438884522"/>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Did not argue with person.   </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319979020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Did not threaten the person with arrest or negative action, etc.</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Apologized for any topic communicated that “triggered” the person.</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3703347800"/>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Was truthful with the person.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15119205"/>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Stayed focused on the problem.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1836118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Agreed to disagree but reached consensus. </a:t>
                      </a:r>
                    </a:p>
                  </a:txBody>
                  <a:tcPr anchor="ctr"/>
                </a:tc>
                <a:tc>
                  <a:txBody>
                    <a:bodyPr/>
                    <a:lstStyle/>
                    <a:p>
                      <a:pPr algn="ctr"/>
                      <a:endParaRPr lang="en-US" sz="11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72674389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artner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339275563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Directly asked the person in crisis open-ended questions about what can be done to gain cooperation and compliance. </a:t>
                      </a:r>
                    </a:p>
                  </a:txBody>
                  <a:tcPr anchor="ctr">
                    <a:noFill/>
                  </a:tcPr>
                </a:tc>
                <a:tc>
                  <a:txBody>
                    <a:bodyPr/>
                    <a:lstStyle/>
                    <a:p>
                      <a:pPr algn="ctr"/>
                      <a:r>
                        <a:rPr lang="en-US" sz="1100" b="0" dirty="0">
                          <a:solidFill>
                            <a:srgbClr val="2F3E72"/>
                          </a:solidFill>
                          <a:latin typeface="Arial" panose="020B0604020202020204" pitchFamily="34" charset="0"/>
                          <a:cs typeface="Arial" panose="020B0604020202020204" pitchFamily="34" charset="0"/>
                        </a:rPr>
                        <a:t>Y/N</a:t>
                      </a:r>
                    </a:p>
                  </a:txBody>
                  <a:tcPr anchor="ctr">
                    <a:noFill/>
                  </a:tcPr>
                </a:tc>
                <a:extLst>
                  <a:ext uri="{0D108BD9-81ED-4DB2-BD59-A6C34878D82A}">
                    <a16:rowId xmlns:a16="http://schemas.microsoft.com/office/drawing/2014/main" val="1061552381"/>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Addressed the person’s needs by working with him or her to find a viable solution.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3669780149"/>
                  </a:ext>
                </a:extLst>
              </a:tr>
            </a:tbl>
          </a:graphicData>
        </a:graphic>
      </p:graphicFrame>
    </p:spTree>
    <p:extLst>
      <p:ext uri="{BB962C8B-B14F-4D97-AF65-F5344CB8AC3E}">
        <p14:creationId xmlns:p14="http://schemas.microsoft.com/office/powerpoint/2010/main" val="12203142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30678712"/>
              </p:ext>
            </p:extLst>
          </p:nvPr>
        </p:nvGraphicFramePr>
        <p:xfrm>
          <a:off x="360730" y="1090430"/>
          <a:ext cx="6067882" cy="3243579"/>
        </p:xfrm>
        <a:graphic>
          <a:graphicData uri="http://schemas.openxmlformats.org/drawingml/2006/table">
            <a:tbl>
              <a:tblPr firstRow="1" bandRow="1">
                <a:tableStyleId>{5940675A-B579-460E-94D1-54222C63F5DA}</a:tableStyleId>
              </a:tblPr>
              <a:tblGrid>
                <a:gridCol w="4455819">
                  <a:extLst>
                    <a:ext uri="{9D8B030D-6E8A-4147-A177-3AD203B41FA5}">
                      <a16:colId xmlns:a16="http://schemas.microsoft.com/office/drawing/2014/main" val="246987167"/>
                    </a:ext>
                  </a:extLst>
                </a:gridCol>
                <a:gridCol w="329609">
                  <a:extLst>
                    <a:ext uri="{9D8B030D-6E8A-4147-A177-3AD203B41FA5}">
                      <a16:colId xmlns:a16="http://schemas.microsoft.com/office/drawing/2014/main" val="411468785"/>
                    </a:ext>
                  </a:extLst>
                </a:gridCol>
                <a:gridCol w="329609">
                  <a:extLst>
                    <a:ext uri="{9D8B030D-6E8A-4147-A177-3AD203B41FA5}">
                      <a16:colId xmlns:a16="http://schemas.microsoft.com/office/drawing/2014/main" val="2520192019"/>
                    </a:ext>
                  </a:extLst>
                </a:gridCol>
                <a:gridCol w="318977">
                  <a:extLst>
                    <a:ext uri="{9D8B030D-6E8A-4147-A177-3AD203B41FA5}">
                      <a16:colId xmlns:a16="http://schemas.microsoft.com/office/drawing/2014/main" val="20003"/>
                    </a:ext>
                  </a:extLst>
                </a:gridCol>
                <a:gridCol w="308344">
                  <a:extLst>
                    <a:ext uri="{9D8B030D-6E8A-4147-A177-3AD203B41FA5}">
                      <a16:colId xmlns:a16="http://schemas.microsoft.com/office/drawing/2014/main" val="20004"/>
                    </a:ext>
                  </a:extLst>
                </a:gridCol>
                <a:gridCol w="325524">
                  <a:extLst>
                    <a:ext uri="{9D8B030D-6E8A-4147-A177-3AD203B41FA5}">
                      <a16:colId xmlns:a16="http://schemas.microsoft.com/office/drawing/2014/main" val="20005"/>
                    </a:ext>
                  </a:extLst>
                </a:gridCol>
              </a:tblGrid>
              <a:tr h="317499">
                <a:tc>
                  <a:txBody>
                    <a:bodyPr/>
                    <a:lstStyle/>
                    <a:p>
                      <a:pPr algn="l"/>
                      <a:r>
                        <a:rPr lang="en-US" sz="1400" b="1" dirty="0">
                          <a:solidFill>
                            <a:srgbClr val="1D1448"/>
                          </a:solidFill>
                          <a:latin typeface="Arial" panose="020B0604020202020204" pitchFamily="34" charset="0"/>
                          <a:cs typeface="Arial" panose="020B0604020202020204" pitchFamily="34" charset="0"/>
                        </a:rPr>
                        <a:t>Self-Regulation</a:t>
                      </a:r>
                    </a:p>
                  </a:txBody>
                  <a:tcPr anchor="ctr"/>
                </a:tc>
                <a:tc gridSpan="5">
                  <a:txBody>
                    <a:bodyPr/>
                    <a:lstStyle/>
                    <a:p>
                      <a:pPr algn="ctr"/>
                      <a:r>
                        <a:rPr lang="en-US" sz="1400" b="1" dirty="0">
                          <a:solidFill>
                            <a:srgbClr val="1D1448"/>
                          </a:solidFill>
                          <a:latin typeface="Arial" panose="020B0604020202020204" pitchFamily="34" charset="0"/>
                          <a:cs typeface="Arial" panose="020B0604020202020204" pitchFamily="34" charset="0"/>
                        </a:rPr>
                        <a:t>Total:________</a:t>
                      </a: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2914793"/>
                  </a:ext>
                </a:extLst>
              </a:tr>
              <a:tr h="1604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 I accept responsibility for my reactions.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2. I find it easy to make goals and stick to them.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2"/>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3. I am an emotionally balanced person.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3"/>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4. I am a very patient person.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4"/>
                  </a:ext>
                </a:extLst>
              </a:tr>
              <a:tr h="188400">
                <a:tc>
                  <a:txBody>
                    <a:bodyPr/>
                    <a:lstStyle/>
                    <a:p>
                      <a:pPr marL="117475" marR="0" lvl="0" indent="-117475"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5. I can accept critical comments from others without becoming angry.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5"/>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6. I maintain my composure, even during stressful times.</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6"/>
                  </a:ext>
                </a:extLst>
              </a:tr>
              <a:tr h="188400">
                <a:tc>
                  <a:txBody>
                    <a:bodyPr/>
                    <a:lstStyle/>
                    <a:p>
                      <a:pPr marL="117475" marR="0" lvl="0" indent="-117475"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7. If an issue does not affect me directly, I don’t let it bother me.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7"/>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8. I can restrain myself when I feel anger towards someone.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8"/>
                  </a:ext>
                </a:extLst>
              </a:tr>
              <a:tr h="188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9. I control urges to overindulge in things that could damage my well-being.</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09"/>
                  </a:ext>
                </a:extLst>
              </a:tr>
              <a:tr h="188400">
                <a:tc>
                  <a:txBody>
                    <a:bodyPr/>
                    <a:lstStyle/>
                    <a:p>
                      <a:pPr marL="171450" marR="0" lvl="0" indent="-17145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10. I direct my energy into creative work or hobbies. .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nchor="ctr"/>
                </a:tc>
                <a:extLst>
                  <a:ext uri="{0D108BD9-81ED-4DB2-BD59-A6C34878D82A}">
                    <a16:rowId xmlns:a16="http://schemas.microsoft.com/office/drawing/2014/main" val="10010"/>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63987306"/>
              </p:ext>
            </p:extLst>
          </p:nvPr>
        </p:nvGraphicFramePr>
        <p:xfrm>
          <a:off x="360417" y="4695434"/>
          <a:ext cx="6067882" cy="3167379"/>
        </p:xfrm>
        <a:graphic>
          <a:graphicData uri="http://schemas.openxmlformats.org/drawingml/2006/table">
            <a:tbl>
              <a:tblPr firstRow="1" bandRow="1">
                <a:tableStyleId>{5940675A-B579-460E-94D1-54222C63F5DA}</a:tableStyleId>
              </a:tblPr>
              <a:tblGrid>
                <a:gridCol w="4445499">
                  <a:extLst>
                    <a:ext uri="{9D8B030D-6E8A-4147-A177-3AD203B41FA5}">
                      <a16:colId xmlns:a16="http://schemas.microsoft.com/office/drawing/2014/main" val="246987167"/>
                    </a:ext>
                  </a:extLst>
                </a:gridCol>
                <a:gridCol w="329610">
                  <a:extLst>
                    <a:ext uri="{9D8B030D-6E8A-4147-A177-3AD203B41FA5}">
                      <a16:colId xmlns:a16="http://schemas.microsoft.com/office/drawing/2014/main" val="411468785"/>
                    </a:ext>
                  </a:extLst>
                </a:gridCol>
                <a:gridCol w="340241">
                  <a:extLst>
                    <a:ext uri="{9D8B030D-6E8A-4147-A177-3AD203B41FA5}">
                      <a16:colId xmlns:a16="http://schemas.microsoft.com/office/drawing/2014/main" val="2520192019"/>
                    </a:ext>
                  </a:extLst>
                </a:gridCol>
                <a:gridCol w="318977">
                  <a:extLst>
                    <a:ext uri="{9D8B030D-6E8A-4147-A177-3AD203B41FA5}">
                      <a16:colId xmlns:a16="http://schemas.microsoft.com/office/drawing/2014/main" val="20003"/>
                    </a:ext>
                  </a:extLst>
                </a:gridCol>
                <a:gridCol w="329609">
                  <a:extLst>
                    <a:ext uri="{9D8B030D-6E8A-4147-A177-3AD203B41FA5}">
                      <a16:colId xmlns:a16="http://schemas.microsoft.com/office/drawing/2014/main" val="20004"/>
                    </a:ext>
                  </a:extLst>
                </a:gridCol>
                <a:gridCol w="303946">
                  <a:extLst>
                    <a:ext uri="{9D8B030D-6E8A-4147-A177-3AD203B41FA5}">
                      <a16:colId xmlns:a16="http://schemas.microsoft.com/office/drawing/2014/main" val="20005"/>
                    </a:ext>
                  </a:extLst>
                </a:gridCol>
              </a:tblGrid>
              <a:tr h="317499">
                <a:tc>
                  <a:txBody>
                    <a:bodyPr/>
                    <a:lstStyle/>
                    <a:p>
                      <a:pPr algn="l"/>
                      <a:r>
                        <a:rPr lang="en-US" sz="1400" b="1" dirty="0">
                          <a:solidFill>
                            <a:srgbClr val="1D1448"/>
                          </a:solidFill>
                          <a:latin typeface="Arial" panose="020B0604020202020204" pitchFamily="34" charset="0"/>
                          <a:cs typeface="Arial" panose="020B0604020202020204" pitchFamily="34" charset="0"/>
                        </a:rPr>
                        <a:t>Empathy</a:t>
                      </a:r>
                    </a:p>
                  </a:txBody>
                  <a:tcPr anchor="ctr"/>
                </a:tc>
                <a:tc gridSpan="5">
                  <a:txBody>
                    <a:bodyPr/>
                    <a:lstStyle/>
                    <a:p>
                      <a:pPr algn="ctr"/>
                      <a:r>
                        <a:rPr lang="en-US" sz="1400" b="1" dirty="0">
                          <a:solidFill>
                            <a:srgbClr val="1D1448"/>
                          </a:solidFill>
                          <a:latin typeface="Arial" panose="020B0604020202020204" pitchFamily="34" charset="0"/>
                          <a:cs typeface="Arial" panose="020B0604020202020204" pitchFamily="34" charset="0"/>
                        </a:rPr>
                        <a:t>Total:________</a:t>
                      </a: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2914793"/>
                  </a:ext>
                </a:extLst>
              </a:tr>
              <a:tr h="1604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 I consider the impact of my decisions on other people.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88400">
                <a:tc>
                  <a:txBody>
                    <a:bodyPr/>
                    <a:lstStyle/>
                    <a:p>
                      <a:pPr marL="117475" marR="0" lvl="0" indent="-117475"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2. I can easily tell if the people around me are becoming annoyed.</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2"/>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3. I sense it when another person’s mood changes.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3"/>
                  </a:ext>
                </a:extLst>
              </a:tr>
              <a:tr h="188400">
                <a:tc>
                  <a:txBody>
                    <a:bodyPr/>
                    <a:lstStyle/>
                    <a:p>
                      <a:pPr marL="117475" marR="0" lvl="0" indent="-117475"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4. I am able to be supportive when giving bad news to others.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4"/>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5. My moods are easily affected by external events.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5"/>
                  </a:ext>
                </a:extLst>
              </a:tr>
              <a:tr h="188400">
                <a:tc>
                  <a:txBody>
                    <a:bodyPr/>
                    <a:lstStyle/>
                    <a:p>
                      <a:pPr marL="117475" marR="0" lvl="0" indent="-117475"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6. I am generally able to understand the way other people feel.</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6"/>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7. My friends can tell me intimate things about themselves.</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7"/>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8. It genuinely bothers me to see other people suffer.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8"/>
                  </a:ext>
                </a:extLst>
              </a:tr>
              <a:tr h="188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9. I usually know when to speak and when to be silent.</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9"/>
                  </a:ext>
                </a:extLst>
              </a:tr>
              <a:tr h="188400">
                <a:tc>
                  <a:txBody>
                    <a:bodyPr/>
                    <a:lstStyle/>
                    <a:p>
                      <a:pPr marL="171450" marR="0" lvl="0" indent="-17145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10. I care what happens to other people.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10"/>
                  </a:ext>
                </a:extLst>
              </a:tr>
              <a:tr h="188400">
                <a:tc>
                  <a:txBody>
                    <a:bodyPr/>
                    <a:lstStyle/>
                    <a:p>
                      <a:pPr marL="171450" marR="0" lvl="0" indent="-17145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11. I understand when other peoples’ plans change.</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11"/>
                  </a:ext>
                </a:extLst>
              </a:tr>
            </a:tbl>
          </a:graphicData>
        </a:graphic>
      </p:graphicFrame>
      <p:sp>
        <p:nvSpPr>
          <p:cNvPr id="5" name="Title 1">
            <a:extLst>
              <a:ext uri="{FF2B5EF4-FFF2-40B4-BE49-F238E27FC236}">
                <a16:creationId xmlns:a16="http://schemas.microsoft.com/office/drawing/2014/main" id="{1FEF892A-CC79-4026-A87D-611C1C3001DE}"/>
              </a:ext>
            </a:extLst>
          </p:cNvPr>
          <p:cNvSpPr txBox="1">
            <a:spLocks/>
          </p:cNvSpPr>
          <p:nvPr/>
        </p:nvSpPr>
        <p:spPr>
          <a:xfrm>
            <a:off x="0" y="276235"/>
            <a:ext cx="6858000" cy="330680"/>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800" dirty="0">
                <a:solidFill>
                  <a:srgbClr val="1D1448"/>
                </a:solidFill>
              </a:rPr>
              <a:t>Emotional Intelligence Self-Assessment</a:t>
            </a:r>
            <a:endParaRPr lang="en-US" sz="1200" dirty="0">
              <a:solidFill>
                <a:srgbClr val="1D1448"/>
              </a:solidFill>
            </a:endParaRPr>
          </a:p>
        </p:txBody>
      </p:sp>
      <p:sp>
        <p:nvSpPr>
          <p:cNvPr id="6" name="Rectangle 5">
            <a:extLst>
              <a:ext uri="{FF2B5EF4-FFF2-40B4-BE49-F238E27FC236}">
                <a16:creationId xmlns:a16="http://schemas.microsoft.com/office/drawing/2014/main" id="{54EE77AA-DB31-4ED6-BB04-EC3CEAC205C5}"/>
              </a:ext>
            </a:extLst>
          </p:cNvPr>
          <p:cNvSpPr/>
          <p:nvPr/>
        </p:nvSpPr>
        <p:spPr>
          <a:xfrm>
            <a:off x="0" y="8408939"/>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solidFill>
                  <a:srgbClr val="1D1448"/>
                </a:solidFill>
                <a:latin typeface="Arial" charset="0"/>
                <a:ea typeface="Arial" charset="0"/>
                <a:cs typeface="Arial" charset="0"/>
              </a:rPr>
              <a:t>Page 2 of 3</a:t>
            </a:r>
          </a:p>
        </p:txBody>
      </p:sp>
      <p:sp>
        <p:nvSpPr>
          <p:cNvPr id="8" name="Rectangle 7">
            <a:extLst>
              <a:ext uri="{FF2B5EF4-FFF2-40B4-BE49-F238E27FC236}">
                <a16:creationId xmlns:a16="http://schemas.microsoft.com/office/drawing/2014/main" id="{267841A0-9A34-9E46-9E4E-A4160E1C2DAF}"/>
              </a:ext>
            </a:extLst>
          </p:cNvPr>
          <p:cNvSpPr/>
          <p:nvPr/>
        </p:nvSpPr>
        <p:spPr>
          <a:xfrm>
            <a:off x="0" y="555746"/>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latin typeface="Arial" charset="0"/>
                <a:ea typeface="Arial" charset="0"/>
                <a:cs typeface="Arial" charset="0"/>
              </a:rPr>
              <a:t>Source: San Diego City College MESA Program</a:t>
            </a:r>
          </a:p>
        </p:txBody>
      </p:sp>
    </p:spTree>
    <p:extLst>
      <p:ext uri="{BB962C8B-B14F-4D97-AF65-F5344CB8AC3E}">
        <p14:creationId xmlns:p14="http://schemas.microsoft.com/office/powerpoint/2010/main" val="3518977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78574295"/>
              </p:ext>
            </p:extLst>
          </p:nvPr>
        </p:nvGraphicFramePr>
        <p:xfrm>
          <a:off x="360730" y="1024122"/>
          <a:ext cx="6067882" cy="2910695"/>
        </p:xfrm>
        <a:graphic>
          <a:graphicData uri="http://schemas.openxmlformats.org/drawingml/2006/table">
            <a:tbl>
              <a:tblPr firstRow="1" bandRow="1">
                <a:tableStyleId>{5940675A-B579-460E-94D1-54222C63F5DA}</a:tableStyleId>
              </a:tblPr>
              <a:tblGrid>
                <a:gridCol w="4530247">
                  <a:extLst>
                    <a:ext uri="{9D8B030D-6E8A-4147-A177-3AD203B41FA5}">
                      <a16:colId xmlns:a16="http://schemas.microsoft.com/office/drawing/2014/main" val="246987167"/>
                    </a:ext>
                  </a:extLst>
                </a:gridCol>
                <a:gridCol w="308344">
                  <a:extLst>
                    <a:ext uri="{9D8B030D-6E8A-4147-A177-3AD203B41FA5}">
                      <a16:colId xmlns:a16="http://schemas.microsoft.com/office/drawing/2014/main" val="411468785"/>
                    </a:ext>
                  </a:extLst>
                </a:gridCol>
                <a:gridCol w="297712">
                  <a:extLst>
                    <a:ext uri="{9D8B030D-6E8A-4147-A177-3AD203B41FA5}">
                      <a16:colId xmlns:a16="http://schemas.microsoft.com/office/drawing/2014/main" val="2520192019"/>
                    </a:ext>
                  </a:extLst>
                </a:gridCol>
                <a:gridCol w="318976">
                  <a:extLst>
                    <a:ext uri="{9D8B030D-6E8A-4147-A177-3AD203B41FA5}">
                      <a16:colId xmlns:a16="http://schemas.microsoft.com/office/drawing/2014/main" val="20003"/>
                    </a:ext>
                  </a:extLst>
                </a:gridCol>
                <a:gridCol w="318977">
                  <a:extLst>
                    <a:ext uri="{9D8B030D-6E8A-4147-A177-3AD203B41FA5}">
                      <a16:colId xmlns:a16="http://schemas.microsoft.com/office/drawing/2014/main" val="20004"/>
                    </a:ext>
                  </a:extLst>
                </a:gridCol>
                <a:gridCol w="293626">
                  <a:extLst>
                    <a:ext uri="{9D8B030D-6E8A-4147-A177-3AD203B41FA5}">
                      <a16:colId xmlns:a16="http://schemas.microsoft.com/office/drawing/2014/main" val="20005"/>
                    </a:ext>
                  </a:extLst>
                </a:gridCol>
              </a:tblGrid>
              <a:tr h="317499">
                <a:tc>
                  <a:txBody>
                    <a:bodyPr/>
                    <a:lstStyle/>
                    <a:p>
                      <a:pPr algn="l"/>
                      <a:r>
                        <a:rPr lang="en-US" sz="1400" b="1" dirty="0">
                          <a:solidFill>
                            <a:srgbClr val="1D1448"/>
                          </a:solidFill>
                          <a:latin typeface="Arial" panose="020B0604020202020204" pitchFamily="34" charset="0"/>
                          <a:cs typeface="Arial" panose="020B0604020202020204" pitchFamily="34" charset="0"/>
                        </a:rPr>
                        <a:t>Social Skills</a:t>
                      </a:r>
                    </a:p>
                  </a:txBody>
                  <a:tcPr anchor="ctr"/>
                </a:tc>
                <a:tc gridSpan="5">
                  <a:txBody>
                    <a:bodyPr/>
                    <a:lstStyle/>
                    <a:p>
                      <a:pPr algn="ctr"/>
                      <a:r>
                        <a:rPr lang="en-US" sz="1400" b="1" dirty="0">
                          <a:solidFill>
                            <a:srgbClr val="1D1448"/>
                          </a:solidFill>
                          <a:latin typeface="Arial" panose="020B0604020202020204" pitchFamily="34" charset="0"/>
                          <a:cs typeface="Arial" panose="020B0604020202020204" pitchFamily="34" charset="0"/>
                        </a:rPr>
                        <a:t>Total:________</a:t>
                      </a: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400" b="1" dirty="0">
                        <a:latin typeface="Arial" panose="020B0604020202020204" pitchFamily="34" charset="0"/>
                        <a:cs typeface="Arial" panose="020B0604020202020204" pitchFamily="34"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2914793"/>
                  </a:ext>
                </a:extLst>
              </a:tr>
              <a:tr h="1604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 I am able to show affection.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lnT w="12700" cap="flat" cmpd="sng" algn="ctr">
                      <a:solidFill>
                        <a:schemeClr val="tx1"/>
                      </a:solidFill>
                      <a:prstDash val="solid"/>
                      <a:round/>
                      <a:headEnd type="none" w="med" len="med"/>
                      <a:tailEnd type="none" w="med" len="med"/>
                    </a:lnT>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61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2. My relationships are safe places for me.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2"/>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3. I find it easy to share my deep feelings with others.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3"/>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4. I am good at motivating others.</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4"/>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5. I am a fairly cheerful person.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5"/>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6. It is easy for me to make friends.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6"/>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7. People tell me I am sociable and fun.</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7"/>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8. I like helping people.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8"/>
                  </a:ext>
                </a:extLst>
              </a:tr>
              <a:tr h="188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9. Others can depend on me. </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09"/>
                  </a:ext>
                </a:extLst>
              </a:tr>
              <a:tr h="188400">
                <a:tc>
                  <a:txBody>
                    <a:bodyPr/>
                    <a:lstStyle/>
                    <a:p>
                      <a:pPr marL="171450" marR="0" lvl="0" indent="-17145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10. I am able to talk someone down if they are very upset</a:t>
                      </a:r>
                    </a:p>
                  </a:txBody>
                  <a:tcPr anchor="ctr"/>
                </a:tc>
                <a:tc>
                  <a:txBody>
                    <a:bodyPr/>
                    <a:lstStyle/>
                    <a:p>
                      <a:pPr algn="ctr"/>
                      <a:r>
                        <a:rPr lang="en-US" sz="1100" b="1" dirty="0">
                          <a:solidFill>
                            <a:srgbClr val="1D1448"/>
                          </a:solidFill>
                          <a:latin typeface="Arial" panose="020B0604020202020204" pitchFamily="34" charset="0"/>
                          <a:cs typeface="Arial" panose="020B0604020202020204" pitchFamily="34" charset="0"/>
                        </a:rPr>
                        <a:t>0</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1</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2</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3</a:t>
                      </a:r>
                    </a:p>
                  </a:txBody>
                  <a:tcPr/>
                </a:tc>
                <a:tc>
                  <a:txBody>
                    <a:bodyPr/>
                    <a:lstStyle/>
                    <a:p>
                      <a:pPr algn="ctr"/>
                      <a:r>
                        <a:rPr lang="en-US" sz="1100" b="1" dirty="0">
                          <a:solidFill>
                            <a:srgbClr val="1D1448"/>
                          </a:solidFill>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0010"/>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09826278"/>
              </p:ext>
            </p:extLst>
          </p:nvPr>
        </p:nvGraphicFramePr>
        <p:xfrm>
          <a:off x="360730" y="4709486"/>
          <a:ext cx="6068194" cy="1353819"/>
        </p:xfrm>
        <a:graphic>
          <a:graphicData uri="http://schemas.openxmlformats.org/drawingml/2006/table">
            <a:tbl>
              <a:tblPr firstRow="1" bandRow="1">
                <a:tableStyleId>{5940675A-B579-460E-94D1-54222C63F5DA}</a:tableStyleId>
              </a:tblPr>
              <a:tblGrid>
                <a:gridCol w="1833830">
                  <a:extLst>
                    <a:ext uri="{9D8B030D-6E8A-4147-A177-3AD203B41FA5}">
                      <a16:colId xmlns:a16="http://schemas.microsoft.com/office/drawing/2014/main" val="246987167"/>
                    </a:ext>
                  </a:extLst>
                </a:gridCol>
                <a:gridCol w="4234364">
                  <a:extLst>
                    <a:ext uri="{9D8B030D-6E8A-4147-A177-3AD203B41FA5}">
                      <a16:colId xmlns:a16="http://schemas.microsoft.com/office/drawing/2014/main" val="20001"/>
                    </a:ext>
                  </a:extLst>
                </a:gridCol>
              </a:tblGrid>
              <a:tr h="317499">
                <a:tc>
                  <a:txBody>
                    <a:bodyPr/>
                    <a:lstStyle/>
                    <a:p>
                      <a:pPr algn="l"/>
                      <a:r>
                        <a:rPr lang="en-US" sz="1400" b="1" dirty="0">
                          <a:solidFill>
                            <a:srgbClr val="1D1448"/>
                          </a:solidFill>
                          <a:latin typeface="Arial" panose="020B0604020202020204" pitchFamily="34" charset="0"/>
                          <a:cs typeface="Arial" panose="020B0604020202020204" pitchFamily="34" charset="0"/>
                        </a:rPr>
                        <a:t>Component</a:t>
                      </a:r>
                    </a:p>
                  </a:txBody>
                  <a:tcPr anchor="ctr"/>
                </a:tc>
                <a:tc>
                  <a:txBody>
                    <a:bodyPr/>
                    <a:lstStyle/>
                    <a:p>
                      <a:pPr algn="l"/>
                      <a:r>
                        <a:rPr lang="en-US" sz="1400" b="1" dirty="0">
                          <a:solidFill>
                            <a:srgbClr val="1D1448"/>
                          </a:solidFill>
                          <a:latin typeface="Arial" panose="020B0604020202020204" pitchFamily="34" charset="0"/>
                          <a:cs typeface="Arial" panose="020B0604020202020204" pitchFamily="34" charset="0"/>
                        </a:rPr>
                        <a:t>Score</a:t>
                      </a:r>
                    </a:p>
                  </a:txBody>
                  <a:tcPr anchor="ctr"/>
                </a:tc>
                <a:extLst>
                  <a:ext uri="{0D108BD9-81ED-4DB2-BD59-A6C34878D82A}">
                    <a16:rowId xmlns:a16="http://schemas.microsoft.com/office/drawing/2014/main" val="1732914793"/>
                  </a:ext>
                </a:extLst>
              </a:tr>
              <a:tr h="1604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Self-Awareness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0  2  4  6  8  10  12  14  16  18  20  22  24  </a:t>
                      </a:r>
                      <a:r>
                        <a:rPr kumimoji="0" lang="en-US" sz="1000" b="1" i="0" u="none" strike="noStrike" kern="1200" cap="none" spc="0" normalizeH="0" baseline="0" noProof="0" dirty="0">
                          <a:ln>
                            <a:noFill/>
                          </a:ln>
                          <a:solidFill>
                            <a:srgbClr val="0B36A6"/>
                          </a:solidFill>
                          <a:effectLst/>
                          <a:uLnTx/>
                          <a:uFillTx/>
                          <a:latin typeface="Arial" panose="020B0604020202020204" pitchFamily="34" charset="0"/>
                          <a:ea typeface="+mn-ea"/>
                          <a:cs typeface="Arial" panose="020B0604020202020204" pitchFamily="34" charset="0"/>
                        </a:rPr>
                        <a:t>26  28  30  32  34  </a:t>
                      </a: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36  38  40</a:t>
                      </a:r>
                    </a:p>
                  </a:txBody>
                  <a:tcPr anchor="ctr"/>
                </a:tc>
                <a:extLst>
                  <a:ext uri="{0D108BD9-81ED-4DB2-BD59-A6C34878D82A}">
                    <a16:rowId xmlns:a16="http://schemas.microsoft.com/office/drawing/2014/main" val="10001"/>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Self-Regulation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0  2  4  6  8  10  12  14  16  18  20  22  24  </a:t>
                      </a:r>
                      <a:r>
                        <a:rPr kumimoji="0" lang="en-US" sz="1000" b="1" i="0" u="none" strike="noStrike" kern="1200" cap="none" spc="0" normalizeH="0" baseline="0" noProof="0" dirty="0">
                          <a:ln>
                            <a:noFill/>
                          </a:ln>
                          <a:solidFill>
                            <a:srgbClr val="0B36A6"/>
                          </a:solidFill>
                          <a:effectLst/>
                          <a:uLnTx/>
                          <a:uFillTx/>
                          <a:latin typeface="Arial" panose="020B0604020202020204" pitchFamily="34" charset="0"/>
                          <a:ea typeface="+mn-ea"/>
                          <a:cs typeface="Arial" panose="020B0604020202020204" pitchFamily="34" charset="0"/>
                        </a:rPr>
                        <a:t>26  28  30  32  34  </a:t>
                      </a: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36  38  40</a:t>
                      </a:r>
                    </a:p>
                  </a:txBody>
                  <a:tcPr anchor="ctr"/>
                </a:tc>
                <a:extLst>
                  <a:ext uri="{0D108BD9-81ED-4DB2-BD59-A6C34878D82A}">
                    <a16:rowId xmlns:a16="http://schemas.microsoft.com/office/drawing/2014/main" val="10002"/>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Empathy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0  2  4  6  8  10  12  14  16  18  20  22  24  </a:t>
                      </a:r>
                      <a:r>
                        <a:rPr kumimoji="0" lang="en-US" sz="1000" b="1" i="0" u="none" strike="noStrike" kern="1200" cap="none" spc="0" normalizeH="0" baseline="0" noProof="0" dirty="0">
                          <a:ln>
                            <a:noFill/>
                          </a:ln>
                          <a:solidFill>
                            <a:srgbClr val="0B36A6"/>
                          </a:solidFill>
                          <a:effectLst/>
                          <a:uLnTx/>
                          <a:uFillTx/>
                          <a:latin typeface="Arial" panose="020B0604020202020204" pitchFamily="34" charset="0"/>
                          <a:ea typeface="+mn-ea"/>
                          <a:cs typeface="Arial" panose="020B0604020202020204" pitchFamily="34" charset="0"/>
                        </a:rPr>
                        <a:t>26  28  30  32  34  </a:t>
                      </a: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36  38  40</a:t>
                      </a:r>
                    </a:p>
                  </a:txBody>
                  <a:tcPr anchor="ctr"/>
                </a:tc>
                <a:extLst>
                  <a:ext uri="{0D108BD9-81ED-4DB2-BD59-A6C34878D82A}">
                    <a16:rowId xmlns:a16="http://schemas.microsoft.com/office/drawing/2014/main" val="10003"/>
                  </a:ext>
                </a:extLst>
              </a:tr>
              <a:tr h="188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D1448"/>
                          </a:solidFill>
                          <a:effectLst/>
                          <a:uLnTx/>
                          <a:uFillTx/>
                          <a:latin typeface="Arial" panose="020B0604020202020204" pitchFamily="34" charset="0"/>
                          <a:ea typeface="+mn-ea"/>
                          <a:cs typeface="Arial" panose="020B0604020202020204" pitchFamily="34" charset="0"/>
                        </a:rPr>
                        <a:t>Social Skills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0  2  4  6  8  10  12  14  16  18  20  22  24  </a:t>
                      </a:r>
                      <a:r>
                        <a:rPr kumimoji="0" lang="en-US" sz="1000" b="1" i="0" u="none" strike="noStrike" kern="1200" cap="none" spc="0" normalizeH="0" baseline="0" noProof="0" dirty="0">
                          <a:ln>
                            <a:noFill/>
                          </a:ln>
                          <a:solidFill>
                            <a:srgbClr val="0B36A6"/>
                          </a:solidFill>
                          <a:effectLst/>
                          <a:uLnTx/>
                          <a:uFillTx/>
                          <a:latin typeface="Arial" panose="020B0604020202020204" pitchFamily="34" charset="0"/>
                          <a:ea typeface="+mn-ea"/>
                          <a:cs typeface="Arial" panose="020B0604020202020204" pitchFamily="34" charset="0"/>
                        </a:rPr>
                        <a:t>26  28  30  32  34  </a:t>
                      </a: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36  38  40</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bl>
          </a:graphicData>
        </a:graphic>
      </p:graphicFrame>
      <p:sp>
        <p:nvSpPr>
          <p:cNvPr id="8" name="Rectangle 7">
            <a:extLst>
              <a:ext uri="{FF2B5EF4-FFF2-40B4-BE49-F238E27FC236}">
                <a16:creationId xmlns:a16="http://schemas.microsoft.com/office/drawing/2014/main" id="{C1D9F2A0-4AA2-47B0-95AA-63C19BF7CC61}"/>
              </a:ext>
            </a:extLst>
          </p:cNvPr>
          <p:cNvSpPr/>
          <p:nvPr/>
        </p:nvSpPr>
        <p:spPr>
          <a:xfrm>
            <a:off x="507092" y="4145259"/>
            <a:ext cx="5751553" cy="430887"/>
          </a:xfrm>
          <a:prstGeom prst="rect">
            <a:avLst/>
          </a:prstGeom>
        </p:spPr>
        <p:txBody>
          <a:bodyPr wrap="square">
            <a:spAutoFit/>
          </a:bodyPr>
          <a:lstStyle/>
          <a:p>
            <a:pPr marL="9525" marR="0">
              <a:spcBef>
                <a:spcPts val="0"/>
              </a:spcBef>
              <a:spcAft>
                <a:spcPts val="0"/>
              </a:spcAft>
            </a:pPr>
            <a:r>
              <a:rPr lang="en-US" sz="1100" dirty="0">
                <a:solidFill>
                  <a:srgbClr val="1D1448"/>
                </a:solidFill>
                <a:latin typeface="Arial" panose="020B0604020202020204" pitchFamily="34" charset="0"/>
                <a:cs typeface="Arial" panose="020B0604020202020204" pitchFamily="34" charset="0"/>
              </a:rPr>
              <a:t>To identify your emotional intelligence strengths and areas for improvement, place each category total scores on the scale below:  </a:t>
            </a:r>
          </a:p>
        </p:txBody>
      </p:sp>
      <p:sp>
        <p:nvSpPr>
          <p:cNvPr id="9" name="Rectangle 8">
            <a:extLst>
              <a:ext uri="{FF2B5EF4-FFF2-40B4-BE49-F238E27FC236}">
                <a16:creationId xmlns:a16="http://schemas.microsoft.com/office/drawing/2014/main" id="{C1D9F2A0-4AA2-47B0-95AA-63C19BF7CC61}"/>
              </a:ext>
            </a:extLst>
          </p:cNvPr>
          <p:cNvSpPr/>
          <p:nvPr/>
        </p:nvSpPr>
        <p:spPr>
          <a:xfrm>
            <a:off x="515114" y="6222709"/>
            <a:ext cx="5751553" cy="1277273"/>
          </a:xfrm>
          <a:prstGeom prst="rect">
            <a:avLst/>
          </a:prstGeom>
        </p:spPr>
        <p:txBody>
          <a:bodyPr wrap="square">
            <a:spAutoFit/>
          </a:bodyPr>
          <a:lstStyle/>
          <a:p>
            <a:pPr marL="9525" marR="0">
              <a:spcBef>
                <a:spcPts val="0"/>
              </a:spcBef>
              <a:spcAft>
                <a:spcPts val="0"/>
              </a:spcAft>
            </a:pPr>
            <a:r>
              <a:rPr lang="en-US" sz="1100" dirty="0">
                <a:solidFill>
                  <a:srgbClr val="1D1448"/>
                </a:solidFill>
                <a:latin typeface="Arial" panose="020B0604020202020204" pitchFamily="34" charset="0"/>
                <a:cs typeface="Arial" panose="020B0604020202020204" pitchFamily="34" charset="0"/>
              </a:rPr>
              <a:t>Measure your effectiveness in each component using the following key: </a:t>
            </a:r>
          </a:p>
          <a:p>
            <a:pPr marL="9525" marR="0">
              <a:spcBef>
                <a:spcPts val="0"/>
              </a:spcBef>
              <a:spcAft>
                <a:spcPts val="0"/>
              </a:spcAft>
            </a:pPr>
            <a:endParaRPr lang="en-US" sz="1100" dirty="0">
              <a:solidFill>
                <a:srgbClr val="1D1448"/>
              </a:solidFill>
              <a:latin typeface="Arial" panose="020B0604020202020204" pitchFamily="34" charset="0"/>
              <a:cs typeface="Arial" panose="020B0604020202020204" pitchFamily="34" charset="0"/>
            </a:endParaRPr>
          </a:p>
          <a:p>
            <a:pPr marL="9525" marR="0">
              <a:spcBef>
                <a:spcPts val="0"/>
              </a:spcBef>
              <a:spcAft>
                <a:spcPts val="0"/>
              </a:spcAft>
            </a:pPr>
            <a:r>
              <a:rPr lang="en-US" sz="1100" b="1" dirty="0">
                <a:solidFill>
                  <a:srgbClr val="1D1448"/>
                </a:solidFill>
                <a:latin typeface="Arial" panose="020B0604020202020204" pitchFamily="34" charset="0"/>
                <a:cs typeface="Arial" panose="020B0604020202020204" pitchFamily="34" charset="0"/>
              </a:rPr>
              <a:t>0 – 24          </a:t>
            </a:r>
            <a:r>
              <a:rPr lang="en-US" sz="1100" dirty="0">
                <a:solidFill>
                  <a:srgbClr val="1D1448"/>
                </a:solidFill>
                <a:latin typeface="Arial" panose="020B0604020202020204" pitchFamily="34" charset="0"/>
                <a:cs typeface="Arial" panose="020B0604020202020204" pitchFamily="34" charset="0"/>
              </a:rPr>
              <a:t>Requires additional attention and development</a:t>
            </a:r>
          </a:p>
          <a:p>
            <a:pPr marL="9525" marR="0">
              <a:spcBef>
                <a:spcPts val="0"/>
              </a:spcBef>
              <a:spcAft>
                <a:spcPts val="0"/>
              </a:spcAft>
            </a:pPr>
            <a:endParaRPr lang="en-US" sz="1100" dirty="0">
              <a:solidFill>
                <a:srgbClr val="1D1448"/>
              </a:solidFill>
              <a:latin typeface="Arial" panose="020B0604020202020204" pitchFamily="34" charset="0"/>
              <a:cs typeface="Arial" panose="020B0604020202020204" pitchFamily="34" charset="0"/>
            </a:endParaRPr>
          </a:p>
          <a:p>
            <a:pPr marL="9525" marR="0">
              <a:spcBef>
                <a:spcPts val="0"/>
              </a:spcBef>
              <a:spcAft>
                <a:spcPts val="0"/>
              </a:spcAft>
            </a:pPr>
            <a:r>
              <a:rPr lang="en-US" sz="1100" b="1" dirty="0">
                <a:solidFill>
                  <a:srgbClr val="1D1448"/>
                </a:solidFill>
                <a:latin typeface="Arial" panose="020B0604020202020204" pitchFamily="34" charset="0"/>
                <a:cs typeface="Arial" panose="020B0604020202020204" pitchFamily="34" charset="0"/>
              </a:rPr>
              <a:t>25 – 34        </a:t>
            </a:r>
            <a:r>
              <a:rPr lang="en-US" sz="1100" dirty="0">
                <a:solidFill>
                  <a:srgbClr val="1D1448"/>
                </a:solidFill>
                <a:latin typeface="Arial" panose="020B0604020202020204" pitchFamily="34" charset="0"/>
                <a:cs typeface="Arial" panose="020B0604020202020204" pitchFamily="34" charset="0"/>
              </a:rPr>
              <a:t>Effective, but consider strengthening</a:t>
            </a:r>
          </a:p>
          <a:p>
            <a:pPr marL="9525" marR="0">
              <a:spcBef>
                <a:spcPts val="0"/>
              </a:spcBef>
              <a:spcAft>
                <a:spcPts val="0"/>
              </a:spcAft>
            </a:pPr>
            <a:endParaRPr lang="en-US" sz="1100" dirty="0">
              <a:solidFill>
                <a:srgbClr val="1D1448"/>
              </a:solidFill>
              <a:latin typeface="Arial" panose="020B0604020202020204" pitchFamily="34" charset="0"/>
              <a:cs typeface="Arial" panose="020B0604020202020204" pitchFamily="34" charset="0"/>
            </a:endParaRPr>
          </a:p>
          <a:p>
            <a:pPr marL="9525" marR="0">
              <a:spcBef>
                <a:spcPts val="0"/>
              </a:spcBef>
              <a:spcAft>
                <a:spcPts val="0"/>
              </a:spcAft>
            </a:pPr>
            <a:r>
              <a:rPr lang="en-US" sz="1100" b="1" dirty="0">
                <a:solidFill>
                  <a:srgbClr val="1D1448"/>
                </a:solidFill>
                <a:latin typeface="Arial" panose="020B0604020202020204" pitchFamily="34" charset="0"/>
                <a:cs typeface="Arial" panose="020B0604020202020204" pitchFamily="34" charset="0"/>
              </a:rPr>
              <a:t>35 – 40        </a:t>
            </a:r>
            <a:r>
              <a:rPr lang="en-US" sz="1100" dirty="0">
                <a:solidFill>
                  <a:srgbClr val="1D1448"/>
                </a:solidFill>
                <a:latin typeface="Arial" panose="020B0604020202020204" pitchFamily="34" charset="0"/>
                <a:cs typeface="Arial" panose="020B0604020202020204" pitchFamily="34" charset="0"/>
              </a:rPr>
              <a:t>Enhanced. Use these skills to develop weaker areas.</a:t>
            </a:r>
          </a:p>
        </p:txBody>
      </p:sp>
      <p:sp>
        <p:nvSpPr>
          <p:cNvPr id="6" name="Title 1">
            <a:extLst>
              <a:ext uri="{FF2B5EF4-FFF2-40B4-BE49-F238E27FC236}">
                <a16:creationId xmlns:a16="http://schemas.microsoft.com/office/drawing/2014/main" id="{29DB583A-ABE8-43A1-9057-572C62C51188}"/>
              </a:ext>
            </a:extLst>
          </p:cNvPr>
          <p:cNvSpPr txBox="1">
            <a:spLocks/>
          </p:cNvSpPr>
          <p:nvPr/>
        </p:nvSpPr>
        <p:spPr>
          <a:xfrm>
            <a:off x="0" y="276691"/>
            <a:ext cx="6858000" cy="330680"/>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800" dirty="0">
                <a:solidFill>
                  <a:srgbClr val="1D1448"/>
                </a:solidFill>
              </a:rPr>
              <a:t>Emotional Intelligence Self-Assessment</a:t>
            </a:r>
            <a:endParaRPr lang="en-US" sz="1200" dirty="0">
              <a:solidFill>
                <a:srgbClr val="1D1448"/>
              </a:solidFill>
            </a:endParaRPr>
          </a:p>
        </p:txBody>
      </p:sp>
      <p:sp>
        <p:nvSpPr>
          <p:cNvPr id="7" name="Rectangle 6">
            <a:extLst>
              <a:ext uri="{FF2B5EF4-FFF2-40B4-BE49-F238E27FC236}">
                <a16:creationId xmlns:a16="http://schemas.microsoft.com/office/drawing/2014/main" id="{EFD17D1E-C921-41FF-B57F-B6AEB378AB11}"/>
              </a:ext>
            </a:extLst>
          </p:cNvPr>
          <p:cNvSpPr/>
          <p:nvPr/>
        </p:nvSpPr>
        <p:spPr>
          <a:xfrm>
            <a:off x="0" y="8468899"/>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solidFill>
                  <a:srgbClr val="1D1448"/>
                </a:solidFill>
                <a:latin typeface="Arial" charset="0"/>
                <a:ea typeface="Arial" charset="0"/>
                <a:cs typeface="Arial" charset="0"/>
              </a:rPr>
              <a:t>Page 3 of 3</a:t>
            </a:r>
          </a:p>
        </p:txBody>
      </p:sp>
      <p:sp>
        <p:nvSpPr>
          <p:cNvPr id="11" name="Rectangle 10">
            <a:extLst>
              <a:ext uri="{FF2B5EF4-FFF2-40B4-BE49-F238E27FC236}">
                <a16:creationId xmlns:a16="http://schemas.microsoft.com/office/drawing/2014/main" id="{1A1F402E-7FB3-B147-9D3F-2A29DA906148}"/>
              </a:ext>
            </a:extLst>
          </p:cNvPr>
          <p:cNvSpPr/>
          <p:nvPr/>
        </p:nvSpPr>
        <p:spPr>
          <a:xfrm>
            <a:off x="0" y="555746"/>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latin typeface="Arial" charset="0"/>
                <a:ea typeface="Arial" charset="0"/>
                <a:cs typeface="Arial" charset="0"/>
              </a:rPr>
              <a:t>Source: San Diego City College MESA Program</a:t>
            </a:r>
          </a:p>
        </p:txBody>
      </p:sp>
    </p:spTree>
    <p:extLst>
      <p:ext uri="{BB962C8B-B14F-4D97-AF65-F5344CB8AC3E}">
        <p14:creationId xmlns:p14="http://schemas.microsoft.com/office/powerpoint/2010/main" val="389366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C8F28C6-243C-4D38-AEA2-F24199AB948E}"/>
              </a:ext>
            </a:extLst>
          </p:cNvPr>
          <p:cNvSpPr txBox="1">
            <a:spLocks/>
          </p:cNvSpPr>
          <p:nvPr/>
        </p:nvSpPr>
        <p:spPr>
          <a:xfrm>
            <a:off x="0" y="255425"/>
            <a:ext cx="6858000" cy="524064"/>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600" dirty="0">
                <a:solidFill>
                  <a:srgbClr val="1D1448"/>
                </a:solidFill>
              </a:rPr>
              <a:t>Emotional Intelligence Survey</a:t>
            </a:r>
          </a:p>
          <a:p>
            <a:r>
              <a:rPr lang="en-US" sz="1000" b="0" dirty="0">
                <a:solidFill>
                  <a:srgbClr val="1D1448"/>
                </a:solidFill>
              </a:rPr>
              <a:t>Source: https://</a:t>
            </a:r>
            <a:r>
              <a:rPr lang="en-US" sz="1000" b="0" dirty="0" err="1">
                <a:solidFill>
                  <a:srgbClr val="1D1448"/>
                </a:solidFill>
              </a:rPr>
              <a:t>www.arealme.com</a:t>
            </a:r>
            <a:r>
              <a:rPr lang="en-US" sz="1000" b="0" dirty="0">
                <a:solidFill>
                  <a:srgbClr val="1D1448"/>
                </a:solidFill>
              </a:rPr>
              <a:t>/eq/</a:t>
            </a:r>
            <a:r>
              <a:rPr lang="en-US" sz="1000" b="0" dirty="0" err="1">
                <a:solidFill>
                  <a:srgbClr val="1D1448"/>
                </a:solidFill>
              </a:rPr>
              <a:t>en</a:t>
            </a:r>
            <a:r>
              <a:rPr lang="en-US" sz="1000" b="0" dirty="0">
                <a:solidFill>
                  <a:srgbClr val="1D1448"/>
                </a:solidFill>
              </a:rPr>
              <a:t>/</a:t>
            </a:r>
          </a:p>
          <a:p>
            <a:endParaRPr lang="en-US" sz="1100" dirty="0">
              <a:solidFill>
                <a:srgbClr val="1D1448"/>
              </a:solidFill>
            </a:endParaRPr>
          </a:p>
        </p:txBody>
      </p:sp>
      <p:sp>
        <p:nvSpPr>
          <p:cNvPr id="15" name="Rectangle 14">
            <a:extLst>
              <a:ext uri="{FF2B5EF4-FFF2-40B4-BE49-F238E27FC236}">
                <a16:creationId xmlns:a16="http://schemas.microsoft.com/office/drawing/2014/main" id="{C1D9F2A0-4AA2-47B0-95AA-63C19BF7CC61}"/>
              </a:ext>
            </a:extLst>
          </p:cNvPr>
          <p:cNvSpPr/>
          <p:nvPr/>
        </p:nvSpPr>
        <p:spPr>
          <a:xfrm>
            <a:off x="469764" y="890223"/>
            <a:ext cx="5918471" cy="7363554"/>
          </a:xfrm>
          <a:prstGeom prst="rect">
            <a:avLst/>
          </a:prstGeom>
        </p:spPr>
        <p:txBody>
          <a:bodyPr wrap="square">
            <a:spAutoFit/>
          </a:bodyPr>
          <a:lstStyle/>
          <a:p>
            <a:pPr marL="9525"/>
            <a:r>
              <a:rPr lang="en-US" sz="1050" u="sng" dirty="0">
                <a:solidFill>
                  <a:srgbClr val="1D1448"/>
                </a:solidFill>
                <a:latin typeface="Arial" panose="020B0604020202020204" pitchFamily="34" charset="0"/>
                <a:ea typeface="Arial" charset="0"/>
                <a:cs typeface="Arial" panose="020B0604020202020204" pitchFamily="34" charset="0"/>
              </a:rPr>
              <a:t>Instructions</a:t>
            </a:r>
            <a:r>
              <a:rPr lang="en-US" sz="1050" dirty="0">
                <a:solidFill>
                  <a:srgbClr val="1D1448"/>
                </a:solidFill>
                <a:latin typeface="Arial" panose="020B0604020202020204" pitchFamily="34" charset="0"/>
                <a:ea typeface="Arial" charset="0"/>
                <a:cs typeface="Arial" panose="020B0604020202020204" pitchFamily="34" charset="0"/>
              </a:rPr>
              <a:t>: </a:t>
            </a:r>
            <a:r>
              <a:rPr lang="en-US" sz="1050" dirty="0">
                <a:solidFill>
                  <a:srgbClr val="1D1448"/>
                </a:solidFill>
                <a:latin typeface="Arial" panose="020B0604020202020204" pitchFamily="34" charset="0"/>
                <a:cs typeface="Arial" panose="020B0604020202020204" pitchFamily="34" charset="0"/>
              </a:rPr>
              <a:t>Answer the following 10 questions by selecting the one answer that is closest to the course of action you would take. Use the table on page 3 to rate your emotional intelligence. </a:t>
            </a:r>
          </a:p>
          <a:p>
            <a:pPr marL="9525"/>
            <a:endParaRPr lang="en-US" sz="1050" dirty="0">
              <a:solidFill>
                <a:srgbClr val="1D1448"/>
              </a:solidFill>
              <a:latin typeface="Arial" panose="020B0604020202020204" pitchFamily="34" charset="0"/>
              <a:ea typeface="Arial" charset="0"/>
              <a:cs typeface="Arial" panose="020B0604020202020204" pitchFamily="34" charset="0"/>
            </a:endParaRPr>
          </a:p>
          <a:p>
            <a:pPr marL="246062" indent="-228600">
              <a:buAutoNum type="arabicPeriod"/>
            </a:pPr>
            <a:r>
              <a:rPr lang="en-US" sz="1050" dirty="0">
                <a:solidFill>
                  <a:srgbClr val="1D1448"/>
                </a:solidFill>
                <a:latin typeface="Arial" panose="020B0604020202020204" pitchFamily="34" charset="0"/>
                <a:ea typeface="Arial" charset="0"/>
                <a:cs typeface="Arial" panose="020B0604020202020204" pitchFamily="34" charset="0"/>
              </a:rPr>
              <a:t>You’re watching a movie on an airplane. The plane suddenly encounters extreme turbulence and begins rocking from side to side.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63550" indent="-231775">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Continue watching the movie and pay little attention to the turbulence. </a:t>
            </a:r>
          </a:p>
          <a:p>
            <a:pPr marL="463550" indent="-231775">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Become vigilant by reading emergency cards and watching flight attendant reactions.</a:t>
            </a:r>
          </a:p>
          <a:p>
            <a:pPr marL="463550" indent="-231775">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A little of both “A” and “C”</a:t>
            </a:r>
          </a:p>
          <a:p>
            <a:pPr marL="463550" indent="-231775">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Not sure because I never noticed the turbulence.</a:t>
            </a:r>
          </a:p>
          <a:p>
            <a:pPr marL="9525"/>
            <a:endParaRPr lang="en-US" sz="1050" dirty="0">
              <a:solidFill>
                <a:srgbClr val="1D1448"/>
              </a:solidFill>
              <a:latin typeface="Arial" panose="020B0604020202020204" pitchFamily="34" charset="0"/>
              <a:ea typeface="Arial" charset="0"/>
              <a:cs typeface="Arial" panose="020B0604020202020204" pitchFamily="34" charset="0"/>
            </a:endParaRPr>
          </a:p>
          <a:p>
            <a:pPr marL="231775" indent="-214313"/>
            <a:r>
              <a:rPr lang="en-US" sz="1050" dirty="0">
                <a:solidFill>
                  <a:srgbClr val="1D1448"/>
                </a:solidFill>
                <a:latin typeface="Arial" panose="020B0604020202020204" pitchFamily="34" charset="0"/>
                <a:ea typeface="Arial" charset="0"/>
                <a:cs typeface="Arial" panose="020B0604020202020204" pitchFamily="34" charset="0"/>
              </a:rPr>
              <a:t>2.	You've taken a group of 4-year-olds to the park, and one of them starts crying because the others will not play with her.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Stay out of it and let the children deal with it on their own.</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Talk to and help her figure out ways to get the other children to play with her.</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Tell her in a kind voice not to cry.</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Try to distract the girl by showing her some other things she could play with.</a:t>
            </a:r>
          </a:p>
          <a:p>
            <a:pPr marL="9525"/>
            <a:endParaRPr lang="en-US" sz="1050" dirty="0">
              <a:solidFill>
                <a:srgbClr val="1D1448"/>
              </a:solidFill>
              <a:latin typeface="Arial" panose="020B0604020202020204" pitchFamily="34" charset="0"/>
              <a:ea typeface="Arial" charset="0"/>
              <a:cs typeface="Arial" panose="020B0604020202020204" pitchFamily="34" charset="0"/>
            </a:endParaRP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3. 	Assume you had hoped to get an A in one of your courses, but you have just found out you got a C on the midterm.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Sketch out a specific plan for ways to improve your grade and resolve to follow through on your plans.</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Resolve to do better in the future.</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Tell yourself it does not matter much how you do in the course and concentrate on other classes where your grades are higher.</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Go to see the professor and try to talk her into giving you a better grade.</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4. 	Imagine you are an insurance salesman calling prospective clients. Fifteen people in a row have hung up on you, and you are getting discouraged.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Call it a day and hope you have better luck tomorrow.</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Assess qualities in yourself that may be undermining your ability to make a sale.</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Try something new in the next call and keep plugging away.</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Consider another line of work.</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5. 	You are a manager in an organization that encourages respect for racial and ethnic diversity. You overhear someone telling a racist joke.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Ignore it, it is only a joke.</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Call the person into your office for a reprimand.</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Speak up immediately and say such jokes are inappropriate.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Suggest to the person telling the joke that he/she attends diversity-training.</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p:txBody>
      </p:sp>
      <p:sp>
        <p:nvSpPr>
          <p:cNvPr id="5" name="Rectangle 4">
            <a:extLst>
              <a:ext uri="{FF2B5EF4-FFF2-40B4-BE49-F238E27FC236}">
                <a16:creationId xmlns:a16="http://schemas.microsoft.com/office/drawing/2014/main" id="{8BC54716-4E49-9C4D-8C34-A0FCEB0F5D7F}"/>
              </a:ext>
            </a:extLst>
          </p:cNvPr>
          <p:cNvSpPr/>
          <p:nvPr/>
        </p:nvSpPr>
        <p:spPr>
          <a:xfrm>
            <a:off x="0" y="8528859"/>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solidFill>
                  <a:srgbClr val="1D1448"/>
                </a:solidFill>
                <a:latin typeface="Arial" charset="0"/>
                <a:ea typeface="Arial" charset="0"/>
                <a:cs typeface="Arial" charset="0"/>
              </a:rPr>
              <a:t>Page 1 of 3</a:t>
            </a:r>
          </a:p>
        </p:txBody>
      </p:sp>
    </p:spTree>
    <p:extLst>
      <p:ext uri="{BB962C8B-B14F-4D97-AF65-F5344CB8AC3E}">
        <p14:creationId xmlns:p14="http://schemas.microsoft.com/office/powerpoint/2010/main" val="1404621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1D9F2A0-4AA2-47B0-95AA-63C19BF7CC61}"/>
              </a:ext>
            </a:extLst>
          </p:cNvPr>
          <p:cNvSpPr/>
          <p:nvPr/>
        </p:nvSpPr>
        <p:spPr>
          <a:xfrm>
            <a:off x="469764" y="763562"/>
            <a:ext cx="5918471" cy="6232475"/>
          </a:xfrm>
          <a:prstGeom prst="rect">
            <a:avLst/>
          </a:prstGeom>
        </p:spPr>
        <p:txBody>
          <a:bodyPr wrap="square">
            <a:spAutoFit/>
          </a:bodyPr>
          <a:lstStyle/>
          <a:p>
            <a:pPr marL="228600" indent="-228600"/>
            <a:r>
              <a:rPr lang="en-US" sz="1050" dirty="0">
                <a:solidFill>
                  <a:srgbClr val="1D1448"/>
                </a:solidFill>
                <a:latin typeface="Arial" panose="020B0604020202020204" pitchFamily="34" charset="0"/>
                <a:ea typeface="Arial" charset="0"/>
                <a:cs typeface="Arial" panose="020B0604020202020204" pitchFamily="34" charset="0"/>
              </a:rPr>
              <a:t>6. 	You are trying to calm down a friend who is enraged at a driver in another car who almost caused a crash.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r>
              <a:rPr lang="en-US" sz="1050" dirty="0">
                <a:solidFill>
                  <a:srgbClr val="1D1448"/>
                </a:solidFill>
                <a:latin typeface="Arial" panose="020B0604020202020204" pitchFamily="34" charset="0"/>
                <a:ea typeface="Arial" charset="0"/>
                <a:cs typeface="Arial" panose="020B0604020202020204" pitchFamily="34" charset="0"/>
              </a:rPr>
              <a:t>A.	Tell your friend to forget it. Everything is OK and it is no big deal.</a:t>
            </a:r>
          </a:p>
          <a:p>
            <a:pPr marL="457200" indent="-228600">
              <a:buAutoNum type="alphaUcPeriod" startAt="2"/>
            </a:pPr>
            <a:r>
              <a:rPr lang="en-US" sz="1050" dirty="0">
                <a:solidFill>
                  <a:srgbClr val="1D1448"/>
                </a:solidFill>
                <a:latin typeface="Arial" panose="020B0604020202020204" pitchFamily="34" charset="0"/>
                <a:ea typeface="Arial" charset="0"/>
                <a:cs typeface="Arial" panose="020B0604020202020204" pitchFamily="34" charset="0"/>
              </a:rPr>
              <a:t>Play one of your friend’s favorite songs to distract him / her. </a:t>
            </a:r>
          </a:p>
          <a:p>
            <a:pPr marL="457200" indent="-228600">
              <a:buAutoNum type="alphaUcPeriod" startAt="2"/>
            </a:pPr>
            <a:r>
              <a:rPr lang="en-US" sz="1050" dirty="0">
                <a:solidFill>
                  <a:srgbClr val="1D1448"/>
                </a:solidFill>
                <a:latin typeface="Arial" panose="020B0604020202020204" pitchFamily="34" charset="0"/>
                <a:ea typeface="Arial" charset="0"/>
                <a:cs typeface="Arial" panose="020B0604020202020204" pitchFamily="34" charset="0"/>
              </a:rPr>
              <a:t>Join your friend in blaming the other driver.</a:t>
            </a:r>
          </a:p>
          <a:p>
            <a:pPr marL="457200" indent="-228600">
              <a:buAutoNum type="alphaUcPeriod" startAt="2"/>
            </a:pPr>
            <a:r>
              <a:rPr lang="en-US" sz="1050" dirty="0">
                <a:solidFill>
                  <a:srgbClr val="1D1448"/>
                </a:solidFill>
                <a:latin typeface="Arial" panose="020B0604020202020204" pitchFamily="34" charset="0"/>
                <a:ea typeface="Arial" charset="0"/>
                <a:cs typeface="Arial" panose="020B0604020202020204" pitchFamily="34" charset="0"/>
              </a:rPr>
              <a:t>Tell your friend about a time when something like this happened to you. Explain that you were angry until you saw the other driver pull into a hospital emergency room. </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7. 	You and your life partner have gotten into an argument and it escalated into a shouting match. In the heat of the moment, you are both making personal attacks that you do not mean. What is the best thing to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Take a 20-minute break and then continue the discussion.</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Stop the argument and go silent no matter what your partner says.</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Say you are “sorry” and ask your partner to apologize.</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Stop for a moment, collect your thoughts, and then state your case precisely.</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8. 	You are leading a workgroup that is tasked with developing a creative solution to a chronic problem at work. What is the </a:t>
            </a:r>
            <a:r>
              <a:rPr lang="en-US" sz="1050" u="sng" dirty="0">
                <a:solidFill>
                  <a:srgbClr val="1D1448"/>
                </a:solidFill>
                <a:latin typeface="Arial" panose="020B0604020202020204" pitchFamily="34" charset="0"/>
                <a:ea typeface="Arial" charset="0"/>
                <a:cs typeface="Arial" panose="020B0604020202020204" pitchFamily="34" charset="0"/>
              </a:rPr>
              <a:t>first</a:t>
            </a:r>
            <a:r>
              <a:rPr lang="en-US" sz="1050" dirty="0">
                <a:solidFill>
                  <a:srgbClr val="1D1448"/>
                </a:solidFill>
                <a:latin typeface="Arial" panose="020B0604020202020204" pitchFamily="34" charset="0"/>
                <a:ea typeface="Arial" charset="0"/>
                <a:cs typeface="Arial" panose="020B0604020202020204" pitchFamily="34" charset="0"/>
              </a:rPr>
              <a:t> thing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Draw up an agenda and allow time for discussion of each item, so you make the best use of your time together.</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Have people take the time to get to know each other better.</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Begin by asking each person for ideas about how to solve the problem, while the ideas are fresh.</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Start with a brainstorming session, encouraging everyone to say whatever comes to mind, no matter how impractical.</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228600" indent="-228600"/>
            <a:r>
              <a:rPr lang="en-US" sz="1050" dirty="0">
                <a:solidFill>
                  <a:srgbClr val="1D1448"/>
                </a:solidFill>
                <a:latin typeface="Arial" panose="020B0604020202020204" pitchFamily="34" charset="0"/>
                <a:ea typeface="Arial" charset="0"/>
                <a:cs typeface="Arial" panose="020B0604020202020204" pitchFamily="34" charset="0"/>
              </a:rPr>
              <a:t>9.	Imagine that you have a 5-year-old son who is very timid and fearful of new people and places since he was born.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Accept that he has a shy temperament and think of ways to shelter him from situations that would upset him.</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Take him to a child psychiatrist for help.</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Purposely expose him new people and places so that he can get over his fear.</a:t>
            </a:r>
          </a:p>
          <a:p>
            <a:pPr marL="457200" indent="-228600">
              <a:buAutoNum type="alphaUcPeriod"/>
            </a:pPr>
            <a:r>
              <a:rPr lang="en-US" sz="1050" dirty="0">
                <a:solidFill>
                  <a:srgbClr val="1D1448"/>
                </a:solidFill>
                <a:latin typeface="Arial" panose="020B0604020202020204" pitchFamily="34" charset="0"/>
                <a:ea typeface="Arial" charset="0"/>
                <a:cs typeface="Arial" panose="020B0604020202020204" pitchFamily="34" charset="0"/>
              </a:rPr>
              <a:t>Engineer an ongoing series of challenging but manageable experiences that will teach him he can handle new people and places. </a:t>
            </a:r>
          </a:p>
        </p:txBody>
      </p:sp>
      <p:sp>
        <p:nvSpPr>
          <p:cNvPr id="22" name="Rectangle 21">
            <a:extLst>
              <a:ext uri="{FF2B5EF4-FFF2-40B4-BE49-F238E27FC236}">
                <a16:creationId xmlns:a16="http://schemas.microsoft.com/office/drawing/2014/main" id="{FE8C9C61-7D24-497A-8808-FA47A6C05FD7}"/>
              </a:ext>
            </a:extLst>
          </p:cNvPr>
          <p:cNvSpPr/>
          <p:nvPr/>
        </p:nvSpPr>
        <p:spPr>
          <a:xfrm>
            <a:off x="0" y="8528859"/>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solidFill>
                  <a:srgbClr val="1D1448"/>
                </a:solidFill>
                <a:latin typeface="Arial" charset="0"/>
                <a:ea typeface="Arial" charset="0"/>
                <a:cs typeface="Arial" charset="0"/>
              </a:rPr>
              <a:t>Page 2 of 3</a:t>
            </a:r>
          </a:p>
        </p:txBody>
      </p:sp>
      <p:sp>
        <p:nvSpPr>
          <p:cNvPr id="5" name="Rectangle 4">
            <a:extLst>
              <a:ext uri="{FF2B5EF4-FFF2-40B4-BE49-F238E27FC236}">
                <a16:creationId xmlns:a16="http://schemas.microsoft.com/office/drawing/2014/main" id="{AF7033A5-5803-CE48-B239-E738FBCF5C1A}"/>
              </a:ext>
            </a:extLst>
          </p:cNvPr>
          <p:cNvSpPr/>
          <p:nvPr/>
        </p:nvSpPr>
        <p:spPr>
          <a:xfrm>
            <a:off x="469763" y="6951067"/>
            <a:ext cx="5918471" cy="1869743"/>
          </a:xfrm>
          <a:prstGeom prst="rect">
            <a:avLst/>
          </a:prstGeom>
        </p:spPr>
        <p:txBody>
          <a:bodyPr wrap="square">
            <a:spAutoFit/>
          </a:bodyPr>
          <a:lstStyle/>
          <a:p>
            <a:pPr marL="228600" indent="-228600"/>
            <a:r>
              <a:rPr lang="en-US" sz="1050" dirty="0">
                <a:solidFill>
                  <a:srgbClr val="1D1448"/>
                </a:solidFill>
                <a:latin typeface="Arial" panose="020B0604020202020204" pitchFamily="34" charset="0"/>
                <a:ea typeface="Arial" charset="0"/>
                <a:cs typeface="Arial" panose="020B0604020202020204" pitchFamily="34" charset="0"/>
              </a:rPr>
              <a:t>10. For some time now, you had wanted to return to playing the musical instrument you learned to play when you were a child. You have finally gotten around to practicing again and want to make the best use of your time. What do you do?</a:t>
            </a:r>
          </a:p>
          <a:p>
            <a:pPr marL="9525"/>
            <a:r>
              <a:rPr lang="en-US" sz="1050" dirty="0">
                <a:solidFill>
                  <a:srgbClr val="1D1448"/>
                </a:solidFill>
                <a:latin typeface="Arial" panose="020B0604020202020204" pitchFamily="34" charset="0"/>
                <a:ea typeface="Arial" charset="0"/>
                <a:cs typeface="Arial" panose="020B0604020202020204" pitchFamily="34" charset="0"/>
              </a:rPr>
              <a:t> </a:t>
            </a:r>
          </a:p>
          <a:p>
            <a:pPr marL="457200" indent="-228600"/>
            <a:r>
              <a:rPr lang="en-US" sz="1050" dirty="0">
                <a:solidFill>
                  <a:srgbClr val="1D1448"/>
                </a:solidFill>
                <a:latin typeface="Arial" panose="020B0604020202020204" pitchFamily="34" charset="0"/>
                <a:ea typeface="Arial" charset="0"/>
                <a:cs typeface="Arial" panose="020B0604020202020204" pitchFamily="34" charset="0"/>
              </a:rPr>
              <a:t>A.	Hold yourself to a strict practice time each day.</a:t>
            </a:r>
          </a:p>
          <a:p>
            <a:pPr marL="457200" indent="-228600"/>
            <a:r>
              <a:rPr lang="en-US" sz="1050" dirty="0">
                <a:solidFill>
                  <a:srgbClr val="1D1448"/>
                </a:solidFill>
                <a:latin typeface="Arial" panose="020B0604020202020204" pitchFamily="34" charset="0"/>
                <a:ea typeface="Arial" charset="0"/>
                <a:cs typeface="Arial" panose="020B0604020202020204" pitchFamily="34" charset="0"/>
              </a:rPr>
              <a:t>B.	Choose pieces that stretch your abilities a bit.</a:t>
            </a:r>
          </a:p>
          <a:p>
            <a:pPr marL="457200" indent="-228600"/>
            <a:r>
              <a:rPr lang="en-US" sz="1050" dirty="0">
                <a:solidFill>
                  <a:srgbClr val="1D1448"/>
                </a:solidFill>
                <a:latin typeface="Arial" panose="020B0604020202020204" pitchFamily="34" charset="0"/>
                <a:ea typeface="Arial" charset="0"/>
                <a:cs typeface="Arial" panose="020B0604020202020204" pitchFamily="34" charset="0"/>
              </a:rPr>
              <a:t>C.	Practice only when you are really in the mood.</a:t>
            </a:r>
          </a:p>
          <a:p>
            <a:pPr marL="457200" indent="-228600"/>
            <a:r>
              <a:rPr lang="en-US" sz="1050" dirty="0">
                <a:solidFill>
                  <a:srgbClr val="1D1448"/>
                </a:solidFill>
                <a:latin typeface="Arial" panose="020B0604020202020204" pitchFamily="34" charset="0"/>
                <a:ea typeface="Arial" charset="0"/>
                <a:cs typeface="Arial" panose="020B0604020202020204" pitchFamily="34" charset="0"/>
              </a:rPr>
              <a:t>D.	Pick an instrument that is far beyond your ability, but one you can master with        diligent effort.</a:t>
            </a:r>
          </a:p>
          <a:p>
            <a:pPr marL="9525"/>
            <a:endParaRPr lang="en-US" sz="1050" dirty="0">
              <a:solidFill>
                <a:srgbClr val="1D1448"/>
              </a:solidFill>
              <a:latin typeface="Arial" panose="020B0604020202020204" pitchFamily="34" charset="0"/>
              <a:ea typeface="Arial" charset="0"/>
              <a:cs typeface="Arial" panose="020B0604020202020204" pitchFamily="34" charset="0"/>
            </a:endParaRPr>
          </a:p>
          <a:p>
            <a:pPr marL="9525"/>
            <a:endParaRPr lang="en-US" sz="1050" dirty="0">
              <a:solidFill>
                <a:srgbClr val="1D1448"/>
              </a:solidFill>
              <a:latin typeface="Arial" panose="020B0604020202020204" pitchFamily="34" charset="0"/>
              <a:ea typeface="Arial" charset="0"/>
              <a:cs typeface="Arial" panose="020B0604020202020204" pitchFamily="34" charset="0"/>
            </a:endParaRPr>
          </a:p>
        </p:txBody>
      </p:sp>
      <p:sp>
        <p:nvSpPr>
          <p:cNvPr id="6" name="Title 1">
            <a:extLst>
              <a:ext uri="{FF2B5EF4-FFF2-40B4-BE49-F238E27FC236}">
                <a16:creationId xmlns:a16="http://schemas.microsoft.com/office/drawing/2014/main" id="{4405332C-7A95-DB43-9FC9-ADA79D9E1002}"/>
              </a:ext>
            </a:extLst>
          </p:cNvPr>
          <p:cNvSpPr txBox="1">
            <a:spLocks/>
          </p:cNvSpPr>
          <p:nvPr/>
        </p:nvSpPr>
        <p:spPr>
          <a:xfrm>
            <a:off x="0" y="255425"/>
            <a:ext cx="6858000" cy="524064"/>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600" dirty="0">
                <a:solidFill>
                  <a:srgbClr val="1D1448"/>
                </a:solidFill>
              </a:rPr>
              <a:t>Emotional Intelligence Survey</a:t>
            </a:r>
          </a:p>
          <a:p>
            <a:r>
              <a:rPr lang="en-US" sz="1000" b="0" dirty="0">
                <a:solidFill>
                  <a:srgbClr val="1D1448"/>
                </a:solidFill>
              </a:rPr>
              <a:t>Source: https://</a:t>
            </a:r>
            <a:r>
              <a:rPr lang="en-US" sz="1000" b="0" dirty="0" err="1">
                <a:solidFill>
                  <a:srgbClr val="1D1448"/>
                </a:solidFill>
              </a:rPr>
              <a:t>www.arealme.com</a:t>
            </a:r>
            <a:r>
              <a:rPr lang="en-US" sz="1000" b="0" dirty="0">
                <a:solidFill>
                  <a:srgbClr val="1D1448"/>
                </a:solidFill>
              </a:rPr>
              <a:t>/eq/</a:t>
            </a:r>
            <a:r>
              <a:rPr lang="en-US" sz="1000" b="0" dirty="0" err="1">
                <a:solidFill>
                  <a:srgbClr val="1D1448"/>
                </a:solidFill>
              </a:rPr>
              <a:t>en</a:t>
            </a:r>
            <a:r>
              <a:rPr lang="en-US" sz="1000" b="0" dirty="0">
                <a:solidFill>
                  <a:srgbClr val="1D1448"/>
                </a:solidFill>
              </a:rPr>
              <a:t>/</a:t>
            </a:r>
          </a:p>
          <a:p>
            <a:endParaRPr lang="en-US" sz="1100" dirty="0">
              <a:solidFill>
                <a:srgbClr val="1D1448"/>
              </a:solidFill>
            </a:endParaRPr>
          </a:p>
        </p:txBody>
      </p:sp>
    </p:spTree>
    <p:extLst>
      <p:ext uri="{BB962C8B-B14F-4D97-AF65-F5344CB8AC3E}">
        <p14:creationId xmlns:p14="http://schemas.microsoft.com/office/powerpoint/2010/main" val="1232095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D13AB882-98E4-634A-BF8B-E90438939CDB}"/>
              </a:ext>
            </a:extLst>
          </p:cNvPr>
          <p:cNvGraphicFramePr>
            <a:graphicFrameLocks noGrp="1"/>
          </p:cNvGraphicFramePr>
          <p:nvPr>
            <p:extLst>
              <p:ext uri="{D42A27DB-BD31-4B8C-83A1-F6EECF244321}">
                <p14:modId xmlns:p14="http://schemas.microsoft.com/office/powerpoint/2010/main" val="1206903674"/>
              </p:ext>
            </p:extLst>
          </p:nvPr>
        </p:nvGraphicFramePr>
        <p:xfrm>
          <a:off x="500867" y="1637557"/>
          <a:ext cx="5856265" cy="5874705"/>
        </p:xfrm>
        <a:graphic>
          <a:graphicData uri="http://schemas.openxmlformats.org/drawingml/2006/table">
            <a:tbl>
              <a:tblPr firstRow="1" firstCol="1" lastRow="1" lastCol="1" bandRow="1" bandCol="1"/>
              <a:tblGrid>
                <a:gridCol w="284147">
                  <a:extLst>
                    <a:ext uri="{9D8B030D-6E8A-4147-A177-3AD203B41FA5}">
                      <a16:colId xmlns:a16="http://schemas.microsoft.com/office/drawing/2014/main" val="1574390264"/>
                    </a:ext>
                  </a:extLst>
                </a:gridCol>
                <a:gridCol w="4616731">
                  <a:extLst>
                    <a:ext uri="{9D8B030D-6E8A-4147-A177-3AD203B41FA5}">
                      <a16:colId xmlns:a16="http://schemas.microsoft.com/office/drawing/2014/main" val="807535837"/>
                    </a:ext>
                  </a:extLst>
                </a:gridCol>
                <a:gridCol w="246331">
                  <a:extLst>
                    <a:ext uri="{9D8B030D-6E8A-4147-A177-3AD203B41FA5}">
                      <a16:colId xmlns:a16="http://schemas.microsoft.com/office/drawing/2014/main" val="1796384095"/>
                    </a:ext>
                  </a:extLst>
                </a:gridCol>
                <a:gridCol w="236352">
                  <a:extLst>
                    <a:ext uri="{9D8B030D-6E8A-4147-A177-3AD203B41FA5}">
                      <a16:colId xmlns:a16="http://schemas.microsoft.com/office/drawing/2014/main" val="1027678065"/>
                    </a:ext>
                  </a:extLst>
                </a:gridCol>
                <a:gridCol w="236352">
                  <a:extLst>
                    <a:ext uri="{9D8B030D-6E8A-4147-A177-3AD203B41FA5}">
                      <a16:colId xmlns:a16="http://schemas.microsoft.com/office/drawing/2014/main" val="2171202083"/>
                    </a:ext>
                  </a:extLst>
                </a:gridCol>
                <a:gridCol w="236352">
                  <a:extLst>
                    <a:ext uri="{9D8B030D-6E8A-4147-A177-3AD203B41FA5}">
                      <a16:colId xmlns:a16="http://schemas.microsoft.com/office/drawing/2014/main" val="569870495"/>
                    </a:ext>
                  </a:extLst>
                </a:gridCol>
              </a:tblGrid>
              <a:tr h="304246">
                <a:tc rowSpan="2">
                  <a:txBody>
                    <a:bodyPr/>
                    <a:lstStyle/>
                    <a:p>
                      <a:pPr marL="3810" marR="0" algn="ctr">
                        <a:spcBef>
                          <a:spcPts val="4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159385" algn="ctr">
                        <a:spcBef>
                          <a:spcPts val="235"/>
                        </a:spcBef>
                        <a:spcAft>
                          <a:spcPts val="0"/>
                        </a:spcAft>
                      </a:pPr>
                      <a:r>
                        <a:rPr lang="en-US" sz="1100" b="1"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ANSWER KEY</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spcBef>
                          <a:spcPts val="0"/>
                        </a:spcBef>
                        <a:spcAft>
                          <a:spcPts val="0"/>
                        </a:spcAft>
                      </a:pPr>
                      <a:r>
                        <a:rPr lang="en-US" sz="1100" b="1" dirty="0">
                          <a:solidFill>
                            <a:srgbClr val="1D1448"/>
                          </a:solidFill>
                          <a:effectLst/>
                          <a:latin typeface="Arial" panose="020B0604020202020204" pitchFamily="34" charset="0"/>
                          <a:ea typeface="Calibri" panose="020F0502020204030204" pitchFamily="34" charset="0"/>
                          <a:cs typeface="Arial" panose="020B0604020202020204" pitchFamily="34" charset="0"/>
                        </a:rPr>
                        <a:t>POINTS</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6819205"/>
                  </a:ext>
                </a:extLst>
              </a:tr>
              <a:tr h="138495">
                <a:tc vMerge="1">
                  <a:txBody>
                    <a:bodyPr/>
                    <a:lstStyle/>
                    <a:p>
                      <a:endParaRPr lang="en-US"/>
                    </a:p>
                  </a:txBody>
                  <a:tcPr/>
                </a:tc>
                <a:tc vMerge="1">
                  <a:txBody>
                    <a:bodyPr/>
                    <a:lstStyle/>
                    <a:p>
                      <a:endParaRPr lang="en-US"/>
                    </a:p>
                  </a:txBody>
                  <a:tcPr/>
                </a:tc>
                <a:tc>
                  <a:txBody>
                    <a:bodyPr/>
                    <a:lstStyle/>
                    <a:p>
                      <a:pPr marL="8255" marR="0" algn="ctr">
                        <a:spcBef>
                          <a:spcPts val="0"/>
                        </a:spcBef>
                        <a:spcAft>
                          <a:spcPts val="0"/>
                        </a:spcAft>
                      </a:pPr>
                      <a:r>
                        <a:rPr lang="en-US" sz="1100" b="1">
                          <a:solidFill>
                            <a:srgbClr val="1D1448"/>
                          </a:solidFill>
                          <a:effectLst/>
                          <a:latin typeface="Arial" panose="020B0604020202020204" pitchFamily="34" charset="0"/>
                          <a:ea typeface="Calibri" panose="020F0502020204030204" pitchFamily="34" charset="0"/>
                          <a:cs typeface="Arial" panose="020B0604020202020204" pitchFamily="34" charset="0"/>
                        </a:rPr>
                        <a:t>A</a:t>
                      </a:r>
                      <a:endParaRPr lang="en-US" sz="110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525" marR="0" algn="ctr">
                        <a:spcBef>
                          <a:spcPts val="0"/>
                        </a:spcBef>
                        <a:spcAft>
                          <a:spcPts val="0"/>
                        </a:spcAft>
                      </a:pPr>
                      <a:r>
                        <a:rPr lang="en-US" sz="1100" b="1">
                          <a:solidFill>
                            <a:srgbClr val="1D1448"/>
                          </a:solidFill>
                          <a:effectLst/>
                          <a:latin typeface="Arial" panose="020B0604020202020204" pitchFamily="34" charset="0"/>
                          <a:ea typeface="Calibri" panose="020F0502020204030204" pitchFamily="34" charset="0"/>
                          <a:cs typeface="Arial" panose="020B0604020202020204" pitchFamily="34" charset="0"/>
                        </a:rPr>
                        <a:t>B</a:t>
                      </a:r>
                      <a:endParaRPr lang="en-US" sz="110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255" marR="0" algn="ctr">
                        <a:spcBef>
                          <a:spcPts val="0"/>
                        </a:spcBef>
                        <a:spcAft>
                          <a:spcPts val="0"/>
                        </a:spcAft>
                      </a:pPr>
                      <a:r>
                        <a:rPr lang="en-US" sz="1100" b="1">
                          <a:solidFill>
                            <a:srgbClr val="1D1448"/>
                          </a:solidFill>
                          <a:effectLst/>
                          <a:latin typeface="Arial" panose="020B0604020202020204" pitchFamily="34" charset="0"/>
                          <a:ea typeface="Calibri" panose="020F0502020204030204" pitchFamily="34" charset="0"/>
                          <a:cs typeface="Arial" panose="020B0604020202020204" pitchFamily="34" charset="0"/>
                        </a:rPr>
                        <a:t>C</a:t>
                      </a:r>
                      <a:endParaRPr lang="en-US" sz="110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2870" marR="0">
                        <a:spcBef>
                          <a:spcPts val="0"/>
                        </a:spcBef>
                        <a:spcAft>
                          <a:spcPts val="0"/>
                        </a:spcAft>
                      </a:pPr>
                      <a:r>
                        <a:rPr lang="en-US" sz="1100" b="1">
                          <a:solidFill>
                            <a:srgbClr val="1D1448"/>
                          </a:solidFill>
                          <a:effectLst/>
                          <a:latin typeface="Arial" panose="020B0604020202020204" pitchFamily="34" charset="0"/>
                          <a:ea typeface="Calibri" panose="020F0502020204030204" pitchFamily="34" charset="0"/>
                          <a:cs typeface="Arial" panose="020B0604020202020204" pitchFamily="34" charset="0"/>
                        </a:rPr>
                        <a:t>D</a:t>
                      </a:r>
                      <a:endParaRPr lang="en-US" sz="110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995306"/>
                  </a:ext>
                </a:extLst>
              </a:tr>
              <a:tr h="354831">
                <a:tc>
                  <a:txBody>
                    <a:bodyPr/>
                    <a:lstStyle/>
                    <a:p>
                      <a:pPr marL="5080" marR="0" algn="ctr">
                        <a:spcBef>
                          <a:spcPts val="76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100330" marR="159385">
                        <a:lnSpc>
                          <a:spcPct val="107000"/>
                        </a:lnSpc>
                        <a:spcBef>
                          <a:spcPts val="0"/>
                        </a:spcBef>
                        <a:spcAft>
                          <a:spcPts val="0"/>
                        </a:spcAft>
                        <a:tabLst>
                          <a:tab pos="4743450" algn="l"/>
                        </a:tabLs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Answer D reflects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lack</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awareness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about h</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abitual responses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under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stress. </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1651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265519"/>
                  </a:ext>
                </a:extLst>
              </a:tr>
              <a:tr h="526755">
                <a:tc>
                  <a:txBody>
                    <a:bodyPr/>
                    <a:lstStyle/>
                    <a:p>
                      <a:pPr marL="0" marR="0" algn="ctr">
                        <a:spcBef>
                          <a:spcPts val="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0330" marR="159385">
                        <a:lnSpc>
                          <a:spcPct val="107000"/>
                        </a:lnSpc>
                        <a:spcBef>
                          <a:spcPts val="145"/>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Emotionally</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i</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ntelligent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adults (or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parents)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use</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 child's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moments 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being upset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opportunities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act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emotional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coaches,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helping their children understand what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made them</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upset,</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what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they</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are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feeling, and alternatives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child can try.</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7145"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8202696"/>
                  </a:ext>
                </a:extLst>
              </a:tr>
              <a:tr h="372024">
                <a:tc>
                  <a:txBody>
                    <a:bodyPr/>
                    <a:lstStyle/>
                    <a:p>
                      <a:pPr marL="4445" marR="0" algn="ctr">
                        <a:spcBef>
                          <a:spcPts val="76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100330" marR="159385">
                        <a:lnSpc>
                          <a:spcPct val="107000"/>
                        </a:lnSpc>
                        <a:spcBef>
                          <a:spcPts val="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One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mark</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self-motivation is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being able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formulate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a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plan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for overcoming</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obstacles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and frustrations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and follow</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through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on</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it.</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1651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41088047"/>
                  </a:ext>
                </a:extLst>
              </a:tr>
              <a:tr h="492371">
                <a:tc>
                  <a:txBody>
                    <a:bodyPr/>
                    <a:lstStyle/>
                    <a:p>
                      <a:pPr marL="0" marR="0" algn="ctr">
                        <a:spcBef>
                          <a:spcPts val="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0330" marR="159385">
                        <a:lnSpc>
                          <a:spcPct val="107000"/>
                        </a:lnSpc>
                        <a:spcBef>
                          <a:spcPts val="385"/>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Optimism is a sign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of emotional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intelligence. It leads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people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see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setbacks as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challenges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they can learn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from,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and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persist,</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trying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out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new</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approaches rather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than giving up,</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blaming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themselves or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getting demoralized.</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985"/>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985"/>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985"/>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6510" algn="ctr">
                        <a:spcBef>
                          <a:spcPts val="985"/>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0085566"/>
                  </a:ext>
                </a:extLst>
              </a:tr>
              <a:tr h="642803">
                <a:tc>
                  <a:txBody>
                    <a:bodyPr/>
                    <a:lstStyle/>
                    <a:p>
                      <a:pPr marL="0" marR="0" algn="ctr">
                        <a:spcBef>
                          <a:spcPts val="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100330" marR="155575">
                        <a:lnSpc>
                          <a:spcPct val="107000"/>
                        </a:lnSpc>
                        <a:spcBef>
                          <a:spcPts val="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most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effective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way</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create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 atmosphere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that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welcomes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diversity is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make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clear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in public</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social</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norms of your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organization do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not</a:t>
                      </a:r>
                      <a:r>
                        <a:rPr lang="en-US" sz="1100" spc="23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tolerate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such expressions. Instead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trying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change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prejudices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(a much</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harder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task),</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keep</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people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from</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acting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on</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them.</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1651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815220606"/>
                  </a:ext>
                </a:extLst>
              </a:tr>
              <a:tr h="454525">
                <a:tc>
                  <a:txBody>
                    <a:bodyPr/>
                    <a:lstStyle/>
                    <a:p>
                      <a:pPr marL="0" marR="0" algn="ctr">
                        <a:spcBef>
                          <a:spcPts val="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0330" marR="159385">
                        <a:lnSpc>
                          <a:spcPct val="107000"/>
                        </a:lnSpc>
                        <a:spcBef>
                          <a:spcPts val="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Emotional intelligence is using empathy and perspective to calm another person. Answers B &amp; C are less effective. </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5</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5</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8730266"/>
                  </a:ext>
                </a:extLst>
              </a:tr>
              <a:tr h="617015">
                <a:tc>
                  <a:txBody>
                    <a:bodyPr/>
                    <a:lstStyle/>
                    <a:p>
                      <a:pPr marL="0" marR="0" algn="ctr">
                        <a:spcBef>
                          <a:spcPts val="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100330" marR="159385">
                        <a:lnSpc>
                          <a:spcPct val="107000"/>
                        </a:lnSpc>
                        <a:spcBef>
                          <a:spcPts val="4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Wait 20 minutes or more 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clear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 mind and body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of</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physiological</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arousal</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anger that distorts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perception and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makes you</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more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likely</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launch damaging personal</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attacks.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1651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60491016"/>
                  </a:ext>
                </a:extLst>
              </a:tr>
              <a:tr h="359129">
                <a:tc>
                  <a:txBody>
                    <a:bodyPr/>
                    <a:lstStyle/>
                    <a:p>
                      <a:pPr marL="5080" marR="0" algn="ctr">
                        <a:spcBef>
                          <a:spcPts val="76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0330" marR="159385">
                        <a:lnSpc>
                          <a:spcPct val="107000"/>
                        </a:lnSpc>
                        <a:spcBef>
                          <a:spcPts val="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People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are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more creative and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make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their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best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contribution in groups when rapport,</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harmony,</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and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comfort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levels are high. </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651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8251674"/>
                  </a:ext>
                </a:extLst>
              </a:tr>
              <a:tr h="496668">
                <a:tc>
                  <a:txBody>
                    <a:bodyPr/>
                    <a:lstStyle/>
                    <a:p>
                      <a:pPr marL="0" marR="0" algn="ctr">
                        <a:spcBef>
                          <a:spcPts val="55"/>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100330" marR="159385">
                        <a:spcBef>
                          <a:spcPts val="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Timid children can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become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more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outgoing if</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parents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arrange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 ongoing series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of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manageable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challenges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to</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their</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shyness. </a:t>
                      </a:r>
                      <a:r>
                        <a:rPr lang="en-US" sz="1100" b="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Answer B is less effective.</a:t>
                      </a:r>
                      <a:endPar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5</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2286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75649908"/>
                  </a:ext>
                </a:extLst>
              </a:tr>
              <a:tr h="449389">
                <a:tc>
                  <a:txBody>
                    <a:bodyPr/>
                    <a:lstStyle/>
                    <a:p>
                      <a:pPr marL="0" marR="0" algn="ctr">
                        <a:spcBef>
                          <a:spcPts val="40"/>
                        </a:spcBef>
                        <a:spcAft>
                          <a:spcPts val="0"/>
                        </a:spcAft>
                      </a:pP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0330" marR="159385">
                        <a:lnSpc>
                          <a:spcPct val="107000"/>
                        </a:lnSpc>
                        <a:spcBef>
                          <a:spcPts val="40"/>
                        </a:spcBef>
                        <a:spcAft>
                          <a:spcPts val="0"/>
                        </a:spcAft>
                      </a:pP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Emotionally intelligent people give themselves</a:t>
                      </a:r>
                      <a:r>
                        <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moderate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challenges that are pleasurable</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allow them to learn and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perform</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at</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 </a:t>
                      </a:r>
                      <a:r>
                        <a:rPr lang="en-US" sz="1100" spc="-5" dirty="0">
                          <a:solidFill>
                            <a:srgbClr val="1D1448"/>
                          </a:solidFill>
                          <a:effectLst/>
                          <a:latin typeface="Arial" panose="020B0604020202020204" pitchFamily="34" charset="0"/>
                          <a:ea typeface="Calibri" panose="020F0502020204030204" pitchFamily="34" charset="0"/>
                          <a:cs typeface="Arial" panose="020B0604020202020204" pitchFamily="34" charset="0"/>
                        </a:rPr>
                        <a:t>their best.</a:t>
                      </a:r>
                      <a:endParaRPr lang="en-US" sz="1100" dirty="0">
                        <a:solidFill>
                          <a:srgbClr val="1D1448"/>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4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22860" algn="ctr">
                        <a:spcBef>
                          <a:spcPts val="4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20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40"/>
                        </a:spcBef>
                        <a:spcAft>
                          <a:spcPts val="0"/>
                        </a:spcAft>
                      </a:pPr>
                      <a:r>
                        <a:rPr lang="en-US" sz="1100" b="0" dirty="0">
                          <a:solidFill>
                            <a:srgbClr val="1D1448"/>
                          </a:solidFill>
                          <a:effectLst/>
                          <a:latin typeface="Arial" panose="020B0604020202020204" pitchFamily="34" charset="0"/>
                          <a:ea typeface="Calibri" panose="020F0502020204030204" pitchFamily="34" charset="0"/>
                          <a:cs typeface="Arial" panose="020B0604020202020204" pitchFamily="34" charset="0"/>
                        </a:rPr>
                        <a:t>0</a:t>
                      </a:r>
                    </a:p>
                  </a:txBody>
                  <a:tcPr marL="5535" marR="5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2236626"/>
                  </a:ext>
                </a:extLst>
              </a:tr>
            </a:tbl>
          </a:graphicData>
        </a:graphic>
      </p:graphicFrame>
      <p:sp>
        <p:nvSpPr>
          <p:cNvPr id="6" name="Rectangle 5">
            <a:extLst>
              <a:ext uri="{FF2B5EF4-FFF2-40B4-BE49-F238E27FC236}">
                <a16:creationId xmlns:a16="http://schemas.microsoft.com/office/drawing/2014/main" id="{110AE353-813C-B04F-BB77-888DFC3FC9C0}"/>
              </a:ext>
            </a:extLst>
          </p:cNvPr>
          <p:cNvSpPr/>
          <p:nvPr/>
        </p:nvSpPr>
        <p:spPr>
          <a:xfrm>
            <a:off x="500867" y="1079729"/>
            <a:ext cx="5856266" cy="430887"/>
          </a:xfrm>
          <a:prstGeom prst="rect">
            <a:avLst/>
          </a:prstGeom>
        </p:spPr>
        <p:txBody>
          <a:bodyPr wrap="square">
            <a:spAutoFit/>
          </a:bodyPr>
          <a:lstStyle/>
          <a:p>
            <a:pPr lvl="0">
              <a:spcBef>
                <a:spcPts val="40"/>
              </a:spcBef>
            </a:pPr>
            <a:r>
              <a:rPr lang="en-US" sz="1100" u="sng" dirty="0">
                <a:solidFill>
                  <a:srgbClr val="1D1448"/>
                </a:solidFill>
                <a:latin typeface="Arial" panose="020B0604020202020204" pitchFamily="34" charset="0"/>
                <a:ea typeface="Calibri" panose="020F0502020204030204" pitchFamily="34" charset="0"/>
                <a:cs typeface="Arial" panose="020B0604020202020204" pitchFamily="34" charset="0"/>
              </a:rPr>
              <a:t>Directions</a:t>
            </a:r>
            <a:r>
              <a:rPr lang="en-US" sz="1100" dirty="0">
                <a:solidFill>
                  <a:srgbClr val="1D1448"/>
                </a:solidFill>
                <a:latin typeface="Arial" panose="020B0604020202020204" pitchFamily="34" charset="0"/>
                <a:ea typeface="Calibri" panose="020F0502020204030204" pitchFamily="34" charset="0"/>
                <a:cs typeface="Arial" panose="020B0604020202020204" pitchFamily="34" charset="0"/>
              </a:rPr>
              <a:t>: Total the number of points for all answers (A, B, C, or D) with value provided in the table below. The average score is 100 and 200 is the highest possible score.</a:t>
            </a:r>
          </a:p>
        </p:txBody>
      </p:sp>
      <p:sp>
        <p:nvSpPr>
          <p:cNvPr id="7" name="Title 1">
            <a:extLst>
              <a:ext uri="{FF2B5EF4-FFF2-40B4-BE49-F238E27FC236}">
                <a16:creationId xmlns:a16="http://schemas.microsoft.com/office/drawing/2014/main" id="{8B6987E7-500A-C24F-AAEE-958320AC1A71}"/>
              </a:ext>
            </a:extLst>
          </p:cNvPr>
          <p:cNvSpPr txBox="1">
            <a:spLocks/>
          </p:cNvSpPr>
          <p:nvPr/>
        </p:nvSpPr>
        <p:spPr>
          <a:xfrm>
            <a:off x="0" y="255425"/>
            <a:ext cx="6858000" cy="524064"/>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600" dirty="0">
                <a:solidFill>
                  <a:srgbClr val="1D1448"/>
                </a:solidFill>
              </a:rPr>
              <a:t>Emotional Intelligence Survey</a:t>
            </a:r>
          </a:p>
          <a:p>
            <a:r>
              <a:rPr lang="en-US" sz="1000" b="0" dirty="0">
                <a:solidFill>
                  <a:srgbClr val="1D1448"/>
                </a:solidFill>
              </a:rPr>
              <a:t>Source: https://</a:t>
            </a:r>
            <a:r>
              <a:rPr lang="en-US" sz="1000" b="0" dirty="0" err="1">
                <a:solidFill>
                  <a:srgbClr val="1D1448"/>
                </a:solidFill>
              </a:rPr>
              <a:t>www.arealme.com</a:t>
            </a:r>
            <a:r>
              <a:rPr lang="en-US" sz="1000" b="0" dirty="0">
                <a:solidFill>
                  <a:srgbClr val="1D1448"/>
                </a:solidFill>
              </a:rPr>
              <a:t>/eq/</a:t>
            </a:r>
            <a:r>
              <a:rPr lang="en-US" sz="1000" b="0" dirty="0" err="1">
                <a:solidFill>
                  <a:srgbClr val="1D1448"/>
                </a:solidFill>
              </a:rPr>
              <a:t>en</a:t>
            </a:r>
            <a:r>
              <a:rPr lang="en-US" sz="1000" b="0" dirty="0">
                <a:solidFill>
                  <a:srgbClr val="1D1448"/>
                </a:solidFill>
              </a:rPr>
              <a:t>/</a:t>
            </a:r>
          </a:p>
          <a:p>
            <a:endParaRPr lang="en-US" sz="1100" dirty="0">
              <a:solidFill>
                <a:srgbClr val="1D1448"/>
              </a:solidFill>
            </a:endParaRPr>
          </a:p>
        </p:txBody>
      </p:sp>
      <p:sp>
        <p:nvSpPr>
          <p:cNvPr id="8" name="Rectangle 7">
            <a:extLst>
              <a:ext uri="{FF2B5EF4-FFF2-40B4-BE49-F238E27FC236}">
                <a16:creationId xmlns:a16="http://schemas.microsoft.com/office/drawing/2014/main" id="{C6F95F76-7E4D-814C-9E9A-79BCF917E93C}"/>
              </a:ext>
            </a:extLst>
          </p:cNvPr>
          <p:cNvSpPr/>
          <p:nvPr/>
        </p:nvSpPr>
        <p:spPr>
          <a:xfrm>
            <a:off x="0" y="8528859"/>
            <a:ext cx="6858000" cy="314894"/>
          </a:xfrm>
          <a:prstGeom prst="rect">
            <a:avLst/>
          </a:prstGeom>
        </p:spPr>
        <p:txBody>
          <a:bodyPr wrap="square">
            <a:spAutoFit/>
          </a:bodyPr>
          <a:lstStyle/>
          <a:p>
            <a:pPr marL="9525" marR="0" algn="ctr">
              <a:lnSpc>
                <a:spcPct val="150000"/>
              </a:lnSpc>
              <a:spcBef>
                <a:spcPts val="0"/>
              </a:spcBef>
              <a:spcAft>
                <a:spcPts val="0"/>
              </a:spcAft>
            </a:pPr>
            <a:r>
              <a:rPr lang="en-US" sz="1100" dirty="0">
                <a:solidFill>
                  <a:srgbClr val="1D1448"/>
                </a:solidFill>
                <a:latin typeface="Arial" charset="0"/>
                <a:ea typeface="Arial" charset="0"/>
                <a:cs typeface="Arial" charset="0"/>
              </a:rPr>
              <a:t>Page 3 of 3</a:t>
            </a:r>
          </a:p>
        </p:txBody>
      </p:sp>
    </p:spTree>
    <p:extLst>
      <p:ext uri="{BB962C8B-B14F-4D97-AF65-F5344CB8AC3E}">
        <p14:creationId xmlns:p14="http://schemas.microsoft.com/office/powerpoint/2010/main" val="1265513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C8F28C6-243C-4D38-AEA2-F24199AB948E}"/>
              </a:ext>
            </a:extLst>
          </p:cNvPr>
          <p:cNvSpPr txBox="1">
            <a:spLocks/>
          </p:cNvSpPr>
          <p:nvPr/>
        </p:nvSpPr>
        <p:spPr>
          <a:xfrm>
            <a:off x="0" y="255425"/>
            <a:ext cx="6858000" cy="330680"/>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2000" dirty="0">
                <a:solidFill>
                  <a:srgbClr val="1D1448"/>
                </a:solidFill>
              </a:rPr>
              <a:t>Using Emphasis in Sentence Structure</a:t>
            </a:r>
            <a:endParaRPr lang="en-US" sz="1400" dirty="0">
              <a:solidFill>
                <a:srgbClr val="1D1448"/>
              </a:solidFill>
            </a:endParaRPr>
          </a:p>
        </p:txBody>
      </p:sp>
      <p:sp>
        <p:nvSpPr>
          <p:cNvPr id="15" name="Rectangle 14">
            <a:extLst>
              <a:ext uri="{FF2B5EF4-FFF2-40B4-BE49-F238E27FC236}">
                <a16:creationId xmlns:a16="http://schemas.microsoft.com/office/drawing/2014/main" id="{C1D9F2A0-4AA2-47B0-95AA-63C19BF7CC61}"/>
              </a:ext>
            </a:extLst>
          </p:cNvPr>
          <p:cNvSpPr/>
          <p:nvPr/>
        </p:nvSpPr>
        <p:spPr>
          <a:xfrm>
            <a:off x="510140" y="819783"/>
            <a:ext cx="5918471" cy="6771084"/>
          </a:xfrm>
          <a:prstGeom prst="rect">
            <a:avLst/>
          </a:prstGeom>
        </p:spPr>
        <p:txBody>
          <a:bodyPr wrap="square">
            <a:spAutoFit/>
          </a:bodyPr>
          <a:lstStyle/>
          <a:p>
            <a:r>
              <a:rPr lang="en-US" sz="1400" dirty="0">
                <a:solidFill>
                  <a:srgbClr val="1D1448"/>
                </a:solidFill>
                <a:latin typeface="Arial" panose="020B0604020202020204" pitchFamily="34" charset="0"/>
                <a:cs typeface="Arial" panose="020B0604020202020204" pitchFamily="34" charset="0"/>
              </a:rPr>
              <a:t>Read the 3 sentences below aloud more than once by changing emphasis each time. Does a change in emphasis affect the sentence meaning? </a:t>
            </a:r>
          </a:p>
          <a:p>
            <a:endParaRPr lang="en-US" sz="1400"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Arial" panose="020B0604020202020204" pitchFamily="34" charset="0"/>
                <a:cs typeface="Arial" panose="020B0604020202020204" pitchFamily="34" charset="0"/>
              </a:rPr>
              <a:t>1. Mary told that story to John.</a:t>
            </a: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Arial" panose="020B0604020202020204" pitchFamily="34" charset="0"/>
                <a:cs typeface="Arial" panose="020B0604020202020204" pitchFamily="34" charset="0"/>
              </a:rPr>
              <a:t>2. Who do you think you are?</a:t>
            </a: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Arial" panose="020B0604020202020204" pitchFamily="34" charset="0"/>
                <a:cs typeface="Arial" panose="020B0604020202020204" pitchFamily="34" charset="0"/>
              </a:rPr>
              <a:t>3. I didn’t say that I think he is lazy.</a:t>
            </a:r>
          </a:p>
          <a:p>
            <a:endParaRPr lang="en-US" sz="1400" i="1"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Helvetica" pitchFamily="2" charset="0"/>
              </a:rPr>
              <a:t>Ineffective communicators give equal emphasis to every word, whereby overlooking the importance of emphasis to reinforce meaning. Read aloud the same sentence by putting emphasis on the </a:t>
            </a:r>
            <a:r>
              <a:rPr lang="en-US" sz="1400" u="sng" dirty="0">
                <a:solidFill>
                  <a:srgbClr val="1D1448"/>
                </a:solidFill>
                <a:latin typeface="Helvetica" pitchFamily="2" charset="0"/>
              </a:rPr>
              <a:t>underlined</a:t>
            </a:r>
            <a:r>
              <a:rPr lang="en-US" sz="1400" dirty="0">
                <a:solidFill>
                  <a:srgbClr val="1D1448"/>
                </a:solidFill>
                <a:latin typeface="Helvetica" pitchFamily="2" charset="0"/>
              </a:rPr>
              <a:t> word. </a:t>
            </a:r>
          </a:p>
          <a:p>
            <a:endParaRPr lang="en-US" sz="1400" dirty="0">
              <a:solidFill>
                <a:srgbClr val="1D1448"/>
              </a:solidFill>
              <a:latin typeface="Helvetica" pitchFamily="2" charset="0"/>
            </a:endParaRPr>
          </a:p>
          <a:p>
            <a:pPr>
              <a:lnSpc>
                <a:spcPct val="150000"/>
              </a:lnSpc>
            </a:pPr>
            <a:r>
              <a:rPr lang="en-US" sz="1400" u="sng" dirty="0">
                <a:solidFill>
                  <a:srgbClr val="1D1448"/>
                </a:solidFill>
                <a:latin typeface="Arial" panose="020B0604020202020204" pitchFamily="34" charset="0"/>
                <a:cs typeface="Arial" panose="020B0604020202020204" pitchFamily="34" charset="0"/>
              </a:rPr>
              <a:t>Would</a:t>
            </a:r>
            <a:r>
              <a:rPr lang="en-US" sz="1400" dirty="0">
                <a:solidFill>
                  <a:srgbClr val="1D1448"/>
                </a:solidFill>
                <a:latin typeface="Arial" panose="020B0604020202020204" pitchFamily="34" charset="0"/>
                <a:cs typeface="Arial" panose="020B0604020202020204" pitchFamily="34" charset="0"/>
              </a:rPr>
              <a:t> you like me to help you?</a:t>
            </a:r>
          </a:p>
          <a:p>
            <a:pPr>
              <a:lnSpc>
                <a:spcPct val="150000"/>
              </a:lnSpc>
            </a:pPr>
            <a:r>
              <a:rPr lang="en-US" sz="1400" dirty="0">
                <a:solidFill>
                  <a:srgbClr val="1D1448"/>
                </a:solidFill>
                <a:latin typeface="Arial" panose="020B0604020202020204" pitchFamily="34" charset="0"/>
                <a:cs typeface="Arial" panose="020B0604020202020204" pitchFamily="34" charset="0"/>
              </a:rPr>
              <a:t>Would </a:t>
            </a:r>
            <a:r>
              <a:rPr lang="en-US" sz="1400" u="sng" dirty="0">
                <a:solidFill>
                  <a:srgbClr val="1D1448"/>
                </a:solidFill>
                <a:latin typeface="Arial" panose="020B0604020202020204" pitchFamily="34" charset="0"/>
                <a:cs typeface="Arial" panose="020B0604020202020204" pitchFamily="34" charset="0"/>
              </a:rPr>
              <a:t>you</a:t>
            </a:r>
            <a:r>
              <a:rPr lang="en-US" sz="1400" dirty="0">
                <a:solidFill>
                  <a:srgbClr val="1D1448"/>
                </a:solidFill>
                <a:latin typeface="Arial" panose="020B0604020202020204" pitchFamily="34" charset="0"/>
                <a:cs typeface="Arial" panose="020B0604020202020204" pitchFamily="34" charset="0"/>
              </a:rPr>
              <a:t> like me to help you?</a:t>
            </a:r>
          </a:p>
          <a:p>
            <a:pPr>
              <a:lnSpc>
                <a:spcPct val="150000"/>
              </a:lnSpc>
            </a:pPr>
            <a:r>
              <a:rPr lang="en-US" sz="1400" dirty="0">
                <a:solidFill>
                  <a:srgbClr val="1D1448"/>
                </a:solidFill>
                <a:latin typeface="Arial" panose="020B0604020202020204" pitchFamily="34" charset="0"/>
                <a:cs typeface="Arial" panose="020B0604020202020204" pitchFamily="34" charset="0"/>
              </a:rPr>
              <a:t>Would you </a:t>
            </a:r>
            <a:r>
              <a:rPr lang="en-US" sz="1400" u="sng" dirty="0">
                <a:solidFill>
                  <a:srgbClr val="1D1448"/>
                </a:solidFill>
                <a:latin typeface="Arial" panose="020B0604020202020204" pitchFamily="34" charset="0"/>
                <a:cs typeface="Arial" panose="020B0604020202020204" pitchFamily="34" charset="0"/>
              </a:rPr>
              <a:t>like</a:t>
            </a:r>
            <a:r>
              <a:rPr lang="en-US" sz="1400" dirty="0">
                <a:solidFill>
                  <a:srgbClr val="1D1448"/>
                </a:solidFill>
                <a:latin typeface="Arial" panose="020B0604020202020204" pitchFamily="34" charset="0"/>
                <a:cs typeface="Arial" panose="020B0604020202020204" pitchFamily="34" charset="0"/>
              </a:rPr>
              <a:t> me to help you?</a:t>
            </a:r>
          </a:p>
          <a:p>
            <a:pPr>
              <a:lnSpc>
                <a:spcPct val="150000"/>
              </a:lnSpc>
            </a:pPr>
            <a:r>
              <a:rPr lang="en-US" sz="1400" dirty="0">
                <a:solidFill>
                  <a:srgbClr val="1D1448"/>
                </a:solidFill>
                <a:latin typeface="Arial" panose="020B0604020202020204" pitchFamily="34" charset="0"/>
                <a:cs typeface="Arial" panose="020B0604020202020204" pitchFamily="34" charset="0"/>
              </a:rPr>
              <a:t>Would you like </a:t>
            </a:r>
            <a:r>
              <a:rPr lang="en-US" sz="1400" u="sng" dirty="0">
                <a:solidFill>
                  <a:srgbClr val="1D1448"/>
                </a:solidFill>
                <a:latin typeface="Arial" panose="020B0604020202020204" pitchFamily="34" charset="0"/>
                <a:cs typeface="Arial" panose="020B0604020202020204" pitchFamily="34" charset="0"/>
              </a:rPr>
              <a:t>me</a:t>
            </a:r>
            <a:r>
              <a:rPr lang="en-US" sz="1400" dirty="0">
                <a:solidFill>
                  <a:srgbClr val="1D1448"/>
                </a:solidFill>
                <a:latin typeface="Arial" panose="020B0604020202020204" pitchFamily="34" charset="0"/>
                <a:cs typeface="Arial" panose="020B0604020202020204" pitchFamily="34" charset="0"/>
              </a:rPr>
              <a:t> to help you?</a:t>
            </a:r>
          </a:p>
          <a:p>
            <a:pPr>
              <a:lnSpc>
                <a:spcPct val="150000"/>
              </a:lnSpc>
            </a:pPr>
            <a:r>
              <a:rPr lang="en-US" sz="1400" dirty="0">
                <a:solidFill>
                  <a:srgbClr val="1D1448"/>
                </a:solidFill>
                <a:latin typeface="Arial" panose="020B0604020202020204" pitchFamily="34" charset="0"/>
                <a:cs typeface="Arial" panose="020B0604020202020204" pitchFamily="34" charset="0"/>
              </a:rPr>
              <a:t>Would you like me to </a:t>
            </a:r>
            <a:r>
              <a:rPr lang="en-US" sz="1400" u="sng" dirty="0">
                <a:solidFill>
                  <a:srgbClr val="1D1448"/>
                </a:solidFill>
                <a:latin typeface="Arial" panose="020B0604020202020204" pitchFamily="34" charset="0"/>
                <a:cs typeface="Arial" panose="020B0604020202020204" pitchFamily="34" charset="0"/>
              </a:rPr>
              <a:t>help</a:t>
            </a:r>
            <a:r>
              <a:rPr lang="en-US" sz="1400" dirty="0">
                <a:solidFill>
                  <a:srgbClr val="1D1448"/>
                </a:solidFill>
                <a:latin typeface="Arial" panose="020B0604020202020204" pitchFamily="34" charset="0"/>
                <a:cs typeface="Arial" panose="020B0604020202020204" pitchFamily="34" charset="0"/>
              </a:rPr>
              <a:t> you?</a:t>
            </a:r>
          </a:p>
          <a:p>
            <a:pPr>
              <a:lnSpc>
                <a:spcPct val="150000"/>
              </a:lnSpc>
            </a:pPr>
            <a:r>
              <a:rPr lang="en-US" sz="1400" dirty="0">
                <a:solidFill>
                  <a:srgbClr val="1D1448"/>
                </a:solidFill>
                <a:latin typeface="Arial" panose="020B0604020202020204" pitchFamily="34" charset="0"/>
                <a:cs typeface="Arial" panose="020B0604020202020204" pitchFamily="34" charset="0"/>
              </a:rPr>
              <a:t>Would you like me to help </a:t>
            </a:r>
            <a:r>
              <a:rPr lang="en-US" sz="1400" u="sng" dirty="0">
                <a:solidFill>
                  <a:srgbClr val="1D1448"/>
                </a:solidFill>
                <a:latin typeface="Arial" panose="020B0604020202020204" pitchFamily="34" charset="0"/>
                <a:cs typeface="Arial" panose="020B0604020202020204" pitchFamily="34" charset="0"/>
              </a:rPr>
              <a:t>you</a:t>
            </a:r>
            <a:r>
              <a:rPr lang="en-US" sz="1400" dirty="0">
                <a:solidFill>
                  <a:srgbClr val="1D1448"/>
                </a:solidFill>
                <a:latin typeface="Arial" panose="020B0604020202020204" pitchFamily="34" charset="0"/>
                <a:cs typeface="Arial" panose="020B0604020202020204" pitchFamily="34" charset="0"/>
              </a:rPr>
              <a:t>?</a:t>
            </a:r>
          </a:p>
          <a:p>
            <a:endParaRPr lang="en-US" sz="1400"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a:p>
            <a:r>
              <a:rPr lang="en-US" sz="1000" dirty="0">
                <a:solidFill>
                  <a:srgbClr val="1D1448"/>
                </a:solidFill>
                <a:latin typeface="Arial" panose="020B0604020202020204" pitchFamily="34" charset="0"/>
                <a:cs typeface="Arial" panose="020B0604020202020204" pitchFamily="34" charset="0"/>
              </a:rPr>
              <a:t>Source: Catherine Ross and Patricia Dewdney. Communicating Professionally. (New York: Neal-Schuman Publishers, Inc., 1989), p. 26</a:t>
            </a:r>
          </a:p>
          <a:p>
            <a:endParaRPr lang="en-US" sz="1400"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5AFFB6D1-E19D-9C4E-A613-6154D6C457D9}"/>
              </a:ext>
            </a:extLst>
          </p:cNvPr>
          <p:cNvCxnSpPr>
            <a:cxnSpLocks/>
          </p:cNvCxnSpPr>
          <p:nvPr/>
        </p:nvCxnSpPr>
        <p:spPr>
          <a:xfrm>
            <a:off x="469764" y="3229134"/>
            <a:ext cx="5918471" cy="0"/>
          </a:xfrm>
          <a:prstGeom prst="line">
            <a:avLst/>
          </a:prstGeom>
          <a:ln>
            <a:solidFill>
              <a:srgbClr val="1D144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4004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C8F28C6-243C-4D38-AEA2-F24199AB948E}"/>
              </a:ext>
            </a:extLst>
          </p:cNvPr>
          <p:cNvSpPr txBox="1">
            <a:spLocks/>
          </p:cNvSpPr>
          <p:nvPr/>
        </p:nvSpPr>
        <p:spPr>
          <a:xfrm>
            <a:off x="0" y="255425"/>
            <a:ext cx="6858000" cy="330680"/>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2000" dirty="0">
                <a:solidFill>
                  <a:srgbClr val="1D1448"/>
                </a:solidFill>
              </a:rPr>
              <a:t>Directing Others</a:t>
            </a:r>
            <a:endParaRPr lang="en-US" sz="1400" dirty="0">
              <a:solidFill>
                <a:srgbClr val="1D1448"/>
              </a:solidFill>
            </a:endParaRPr>
          </a:p>
        </p:txBody>
      </p:sp>
      <p:sp>
        <p:nvSpPr>
          <p:cNvPr id="15" name="Rectangle 14">
            <a:extLst>
              <a:ext uri="{FF2B5EF4-FFF2-40B4-BE49-F238E27FC236}">
                <a16:creationId xmlns:a16="http://schemas.microsoft.com/office/drawing/2014/main" id="{C1D9F2A0-4AA2-47B0-95AA-63C19BF7CC61}"/>
              </a:ext>
            </a:extLst>
          </p:cNvPr>
          <p:cNvSpPr/>
          <p:nvPr/>
        </p:nvSpPr>
        <p:spPr>
          <a:xfrm>
            <a:off x="510140" y="819783"/>
            <a:ext cx="5918471" cy="6878806"/>
          </a:xfrm>
          <a:prstGeom prst="rect">
            <a:avLst/>
          </a:prstGeom>
        </p:spPr>
        <p:txBody>
          <a:bodyPr wrap="square">
            <a:spAutoFit/>
          </a:bodyPr>
          <a:lstStyle/>
          <a:p>
            <a:r>
              <a:rPr lang="en-US" sz="1400" dirty="0">
                <a:solidFill>
                  <a:srgbClr val="1D1448"/>
                </a:solidFill>
                <a:latin typeface="Arial" panose="020B0604020202020204" pitchFamily="34" charset="0"/>
                <a:cs typeface="Arial" panose="020B0604020202020204" pitchFamily="34" charset="0"/>
              </a:rPr>
              <a:t>The way increase voice volume is by increasing pressure of breath below the larynx and keeping throat muscles relaxed. Tightening throat muscles raises voice pitch and produces a harsh strident tone. </a:t>
            </a: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Arial" panose="020B0604020202020204" pitchFamily="34" charset="0"/>
                <a:cs typeface="Arial" panose="020B0604020202020204" pitchFamily="34" charset="0"/>
              </a:rPr>
              <a:t>Good projection depends on an adequate breath supply, resonance, and some prolongation of the vowel sounds. To be understood and heard, be sure to articulate word consonants distinctly.  Focus on voice inflection when giving commands. A  rising inflection does not project confidence. </a:t>
            </a:r>
          </a:p>
          <a:p>
            <a:endParaRPr lang="en-US" sz="1400" dirty="0">
              <a:solidFill>
                <a:srgbClr val="1D1448"/>
              </a:solidFill>
              <a:latin typeface="Arial" panose="020B0604020202020204" pitchFamily="34" charset="0"/>
              <a:cs typeface="Arial" panose="020B0604020202020204" pitchFamily="34" charset="0"/>
            </a:endParaRPr>
          </a:p>
          <a:p>
            <a:r>
              <a:rPr lang="en-US" sz="1400" dirty="0">
                <a:solidFill>
                  <a:srgbClr val="1D1448"/>
                </a:solidFill>
                <a:latin typeface="Arial" panose="020B0604020202020204" pitchFamily="34" charset="0"/>
                <a:cs typeface="Arial" panose="020B0604020202020204" pitchFamily="34" charset="0"/>
              </a:rPr>
              <a:t>Say the following phrases aloud:</a:t>
            </a:r>
          </a:p>
          <a:p>
            <a:endParaRPr lang="en-US" sz="1400"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Stop! Police! Don’t move!</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Take your hands out of your pockets!</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Sir, move over to the sofa and sit down!</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You are under arrest for driving while impaired!</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Sir, if you do not leave right now, you will be arrested for trespassing!</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Ma’am, hand me your pocketbook so I can search it.</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i="1" dirty="0">
                <a:solidFill>
                  <a:srgbClr val="1D1448"/>
                </a:solidFill>
                <a:latin typeface="Arial" panose="020B0604020202020204" pitchFamily="34" charset="0"/>
                <a:cs typeface="Arial" panose="020B0604020202020204" pitchFamily="34" charset="0"/>
              </a:rPr>
              <a:t>I need everyone here who witnessed this robbery to remain and begin filling out this suspect identification sheet.</a:t>
            </a: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US" sz="1400" i="1" dirty="0">
              <a:solidFill>
                <a:srgbClr val="1D1448"/>
              </a:solidFill>
              <a:latin typeface="Arial" panose="020B0604020202020204" pitchFamily="34" charset="0"/>
              <a:cs typeface="Arial" panose="020B0604020202020204" pitchFamily="34" charset="0"/>
            </a:endParaRPr>
          </a:p>
          <a:p>
            <a:r>
              <a:rPr lang="en-US" sz="1000" dirty="0">
                <a:solidFill>
                  <a:srgbClr val="1D1448"/>
                </a:solidFill>
                <a:latin typeface="Arial" panose="020B0604020202020204" pitchFamily="34" charset="0"/>
                <a:cs typeface="Arial" panose="020B0604020202020204" pitchFamily="34" charset="0"/>
              </a:rPr>
              <a:t>Source: Catherine Ross and Patricia Dewdney. Communicating Professionally. (New York: Neal-Schuman Publishers, Inc., 1989), pp. 29-30.</a:t>
            </a:r>
          </a:p>
          <a:p>
            <a:endParaRPr lang="en-US" sz="1400" i="1"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a:p>
            <a:endParaRPr lang="en-US" sz="1400" dirty="0">
              <a:solidFill>
                <a:srgbClr val="1D144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494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3EE94F-041C-254A-A85F-C2803201779C}"/>
              </a:ext>
            </a:extLst>
          </p:cNvPr>
          <p:cNvSpPr/>
          <p:nvPr/>
        </p:nvSpPr>
        <p:spPr>
          <a:xfrm>
            <a:off x="0" y="805408"/>
            <a:ext cx="6858000" cy="833859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9B529EF-D3B3-5841-B611-632C32644F8F}"/>
              </a:ext>
            </a:extLst>
          </p:cNvPr>
          <p:cNvSpPr txBox="1">
            <a:spLocks/>
          </p:cNvSpPr>
          <p:nvPr/>
        </p:nvSpPr>
        <p:spPr>
          <a:xfrm>
            <a:off x="0" y="261823"/>
            <a:ext cx="6858000" cy="543585"/>
          </a:xfrm>
          <a:prstGeom prst="rect">
            <a:avLst/>
          </a:prstGeom>
        </p:spPr>
        <p:txBody>
          <a:bodyPr/>
          <a:lstStyle>
            <a:lvl1pPr algn="ctr" defTabSz="457200" rtl="0" eaLnBrk="1" latinLnBrk="0" hangingPunct="1">
              <a:spcBef>
                <a:spcPct val="0"/>
              </a:spcBef>
              <a:buNone/>
              <a:defRPr sz="3600" b="1" kern="1200">
                <a:solidFill>
                  <a:schemeClr val="tx1"/>
                </a:solidFill>
                <a:latin typeface="Arial"/>
                <a:ea typeface="+mj-ea"/>
                <a:cs typeface="Arial"/>
              </a:defRPr>
            </a:lvl1pPr>
          </a:lstStyle>
          <a:p>
            <a:r>
              <a:rPr lang="en-US" sz="1400" dirty="0">
                <a:solidFill>
                  <a:srgbClr val="2F3E72"/>
                </a:solidFill>
              </a:rPr>
              <a:t>Communication Skills: Final Evaluation</a:t>
            </a:r>
            <a:endParaRPr lang="en-US" sz="1050" dirty="0">
              <a:solidFill>
                <a:srgbClr val="2F3E72"/>
              </a:solidFill>
            </a:endParaRPr>
          </a:p>
        </p:txBody>
      </p:sp>
      <p:sp>
        <p:nvSpPr>
          <p:cNvPr id="7" name="Rectangle 6">
            <a:extLst>
              <a:ext uri="{FF2B5EF4-FFF2-40B4-BE49-F238E27FC236}">
                <a16:creationId xmlns:a16="http://schemas.microsoft.com/office/drawing/2014/main" id="{1B9C2E1D-1182-4A4F-A723-EA59071ACDC6}"/>
              </a:ext>
            </a:extLst>
          </p:cNvPr>
          <p:cNvSpPr/>
          <p:nvPr/>
        </p:nvSpPr>
        <p:spPr>
          <a:xfrm>
            <a:off x="497854" y="1064428"/>
            <a:ext cx="5862292" cy="261610"/>
          </a:xfrm>
          <a:prstGeom prst="rect">
            <a:avLst/>
          </a:prstGeom>
        </p:spPr>
        <p:txBody>
          <a:bodyPr wrap="square">
            <a:spAutoFit/>
          </a:bodyPr>
          <a:lstStyle/>
          <a:p>
            <a:pPr marL="14288" lvl="0" defTabSz="914400">
              <a:defRPr/>
            </a:pPr>
            <a:r>
              <a:rPr lang="en-US" sz="1100" b="1" dirty="0">
                <a:solidFill>
                  <a:srgbClr val="2F3E72"/>
                </a:solidFill>
                <a:latin typeface="Arial" charset="0"/>
                <a:ea typeface="Arial" charset="0"/>
                <a:cs typeface="Arial" charset="0"/>
              </a:rPr>
              <a:t>0 </a:t>
            </a:r>
            <a:r>
              <a:rPr lang="en-US" sz="1100" dirty="0">
                <a:solidFill>
                  <a:srgbClr val="2F3E72"/>
                </a:solidFill>
                <a:latin typeface="Arial" charset="0"/>
                <a:ea typeface="Arial" charset="0"/>
                <a:cs typeface="Arial" charset="0"/>
              </a:rPr>
              <a:t>= Never  </a:t>
            </a:r>
            <a:r>
              <a:rPr lang="en-US" sz="1100" b="1" dirty="0">
                <a:solidFill>
                  <a:srgbClr val="2F3E72"/>
                </a:solidFill>
                <a:latin typeface="Arial" charset="0"/>
                <a:ea typeface="Arial" charset="0"/>
                <a:cs typeface="Arial" charset="0"/>
              </a:rPr>
              <a:t>1</a:t>
            </a:r>
            <a:r>
              <a:rPr lang="en-US" sz="1100" dirty="0">
                <a:solidFill>
                  <a:srgbClr val="2F3E72"/>
                </a:solidFill>
                <a:latin typeface="Arial" charset="0"/>
                <a:ea typeface="Arial" charset="0"/>
                <a:cs typeface="Arial" charset="0"/>
              </a:rPr>
              <a:t> = Rarely  </a:t>
            </a:r>
            <a:r>
              <a:rPr lang="en-US" sz="1100" b="1" dirty="0">
                <a:solidFill>
                  <a:srgbClr val="2F3E72"/>
                </a:solidFill>
                <a:latin typeface="Arial" charset="0"/>
                <a:ea typeface="Arial" charset="0"/>
                <a:cs typeface="Arial" charset="0"/>
              </a:rPr>
              <a:t>2</a:t>
            </a:r>
            <a:r>
              <a:rPr lang="en-US" sz="1100" dirty="0">
                <a:solidFill>
                  <a:srgbClr val="2F3E72"/>
                </a:solidFill>
                <a:latin typeface="Arial" charset="0"/>
                <a:ea typeface="Arial" charset="0"/>
                <a:cs typeface="Arial" charset="0"/>
              </a:rPr>
              <a:t> = Sometimes  </a:t>
            </a:r>
            <a:r>
              <a:rPr lang="en-US" sz="1100" b="1" dirty="0">
                <a:solidFill>
                  <a:srgbClr val="2F3E72"/>
                </a:solidFill>
                <a:latin typeface="Arial" charset="0"/>
                <a:ea typeface="Arial" charset="0"/>
                <a:cs typeface="Arial" charset="0"/>
              </a:rPr>
              <a:t>3</a:t>
            </a:r>
            <a:r>
              <a:rPr lang="en-US" sz="1100" dirty="0">
                <a:solidFill>
                  <a:srgbClr val="2F3E72"/>
                </a:solidFill>
                <a:latin typeface="Arial" charset="0"/>
                <a:ea typeface="Arial" charset="0"/>
                <a:cs typeface="Arial" charset="0"/>
              </a:rPr>
              <a:t> = Often  </a:t>
            </a:r>
            <a:r>
              <a:rPr lang="en-US" sz="1100" b="1" dirty="0">
                <a:solidFill>
                  <a:srgbClr val="2F3E72"/>
                </a:solidFill>
                <a:latin typeface="Arial" charset="0"/>
                <a:ea typeface="Arial" charset="0"/>
                <a:cs typeface="Arial" charset="0"/>
              </a:rPr>
              <a:t>4</a:t>
            </a:r>
            <a:r>
              <a:rPr lang="en-US" sz="1100" dirty="0">
                <a:solidFill>
                  <a:srgbClr val="2F3E72"/>
                </a:solidFill>
                <a:latin typeface="Arial" charset="0"/>
                <a:ea typeface="Arial" charset="0"/>
                <a:cs typeface="Arial" charset="0"/>
              </a:rPr>
              <a:t> = Always </a:t>
            </a:r>
          </a:p>
        </p:txBody>
      </p:sp>
      <p:graphicFrame>
        <p:nvGraphicFramePr>
          <p:cNvPr id="8" name="Table 7">
            <a:extLst>
              <a:ext uri="{FF2B5EF4-FFF2-40B4-BE49-F238E27FC236}">
                <a16:creationId xmlns:a16="http://schemas.microsoft.com/office/drawing/2014/main" id="{AC412E12-1DED-AF40-A22A-D1131868E311}"/>
              </a:ext>
            </a:extLst>
          </p:cNvPr>
          <p:cNvGraphicFramePr>
            <a:graphicFrameLocks noGrp="1"/>
          </p:cNvGraphicFramePr>
          <p:nvPr>
            <p:extLst>
              <p:ext uri="{D42A27DB-BD31-4B8C-83A1-F6EECF244321}">
                <p14:modId xmlns:p14="http://schemas.microsoft.com/office/powerpoint/2010/main" val="3373620983"/>
              </p:ext>
            </p:extLst>
          </p:nvPr>
        </p:nvGraphicFramePr>
        <p:xfrm>
          <a:off x="497854" y="1294048"/>
          <a:ext cx="5862292" cy="438912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238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ngage </a:t>
                      </a:r>
                    </a:p>
                  </a:txBody>
                  <a:tcPr anchor="ctr">
                    <a:lnT w="12700" cap="flat" cmpd="sng" algn="ctr">
                      <a:solidFill>
                        <a:schemeClr val="tx1"/>
                      </a:solidFill>
                      <a:prstDash val="solid"/>
                      <a:round/>
                      <a:headEnd type="none" w="med" len="med"/>
                      <a:tailEnd type="none" w="med" len="med"/>
                    </a:lnT>
                    <a:solidFill>
                      <a:srgbClr val="2F3E7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panose="020B0604020202020204" pitchFamily="34" charset="0"/>
                          <a:cs typeface="Arial" panose="020B0604020202020204" pitchFamily="34" charset="0"/>
                        </a:rPr>
                        <a:t>0-4</a:t>
                      </a:r>
                    </a:p>
                  </a:txBody>
                  <a:tcP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43888452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Introduced self by name and agency.</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359957489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Immediately explained the reason why law enforcement is present.</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2439649386"/>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Provided the person with reassurance (e.g., “We are here to help”).</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1165124058"/>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a normal voice volume and speech cadence.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9852886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Asked for and addressed the person by name frequently.</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11496792"/>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an open body posture.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8374402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Moved slowly. Did not overcrowd, corner, or stand over person.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03347800"/>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Lowered voice volume when needed to compensate for and calm a person who is yelling. Did not increase voice volume to overcome yelling.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3516353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L</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isten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339275563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silence effectively and did not interrupt person.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061552381"/>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Paraphrased and mirrored statements to show active listening.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1696574275"/>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open-ended questions and minimal encouragers (e.g., ”Okay,” or “Please continue”) to encourage the person to keep talking.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275668182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mpathize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1405332437"/>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Used paraphrasing, mirroring, or acknowledging to validate feelings communicated by person (e.g.,</a:t>
                      </a:r>
                      <a:r>
                        <a:rPr kumimoji="0" lang="en-US" sz="1100" b="0" i="1"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 “I can hear you are [EMOTION].”</a:t>
                      </a: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3587867493"/>
                  </a:ext>
                </a:extLst>
              </a:tr>
            </a:tbl>
          </a:graphicData>
        </a:graphic>
      </p:graphicFrame>
      <p:graphicFrame>
        <p:nvGraphicFramePr>
          <p:cNvPr id="9" name="Table 8">
            <a:extLst>
              <a:ext uri="{FF2B5EF4-FFF2-40B4-BE49-F238E27FC236}">
                <a16:creationId xmlns:a16="http://schemas.microsoft.com/office/drawing/2014/main" id="{DA1F2655-AF4A-DE42-87DB-D6091DF8EBA7}"/>
              </a:ext>
            </a:extLst>
          </p:cNvPr>
          <p:cNvGraphicFramePr>
            <a:graphicFrameLocks noGrp="1"/>
          </p:cNvGraphicFramePr>
          <p:nvPr>
            <p:extLst>
              <p:ext uri="{D42A27DB-BD31-4B8C-83A1-F6EECF244321}">
                <p14:modId xmlns:p14="http://schemas.microsoft.com/office/powerpoint/2010/main" val="2114330100"/>
              </p:ext>
            </p:extLst>
          </p:nvPr>
        </p:nvGraphicFramePr>
        <p:xfrm>
          <a:off x="497854" y="5693676"/>
          <a:ext cx="5862292" cy="2758440"/>
        </p:xfrm>
        <a:graphic>
          <a:graphicData uri="http://schemas.openxmlformats.org/drawingml/2006/table">
            <a:tbl>
              <a:tblPr firstRow="1" bandRow="1">
                <a:tableStyleId>{5940675A-B579-460E-94D1-54222C63F5DA}</a:tableStyleId>
              </a:tblPr>
              <a:tblGrid>
                <a:gridCol w="5393337">
                  <a:extLst>
                    <a:ext uri="{9D8B030D-6E8A-4147-A177-3AD203B41FA5}">
                      <a16:colId xmlns:a16="http://schemas.microsoft.com/office/drawing/2014/main" val="246987167"/>
                    </a:ext>
                  </a:extLst>
                </a:gridCol>
                <a:gridCol w="468955">
                  <a:extLst>
                    <a:ext uri="{9D8B030D-6E8A-4147-A177-3AD203B41FA5}">
                      <a16:colId xmlns:a16="http://schemas.microsoft.com/office/drawing/2014/main" val="2520192019"/>
                    </a:ext>
                  </a:extLst>
                </a:gridCol>
              </a:tblGrid>
              <a:tr h="238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gree </a:t>
                      </a:r>
                    </a:p>
                  </a:txBody>
                  <a:tcPr anchor="ctr">
                    <a:lnT w="12700" cap="flat" cmpd="sng" algn="ctr">
                      <a:solidFill>
                        <a:schemeClr val="tx1"/>
                      </a:solidFill>
                      <a:prstDash val="solid"/>
                      <a:round/>
                      <a:headEnd type="none" w="med" len="med"/>
                      <a:tailEnd type="none" w="med" len="med"/>
                    </a:lnT>
                    <a:solidFill>
                      <a:srgbClr val="2F3E7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100" b="1" dirty="0">
                          <a:solidFill>
                            <a:schemeClr val="bg1"/>
                          </a:solidFill>
                          <a:latin typeface="Arial" panose="020B0604020202020204" pitchFamily="34" charset="0"/>
                          <a:cs typeface="Arial" panose="020B0604020202020204" pitchFamily="34" charset="0"/>
                        </a:rPr>
                        <a:t>0-4</a:t>
                      </a:r>
                    </a:p>
                  </a:txBody>
                  <a:tcPr>
                    <a:lnT w="12700" cap="flat" cmpd="sng" algn="ctr">
                      <a:solidFill>
                        <a:schemeClr val="tx1"/>
                      </a:solidFill>
                      <a:prstDash val="solid"/>
                      <a:round/>
                      <a:headEnd type="none" w="med" len="med"/>
                      <a:tailEnd type="none" w="med" len="med"/>
                    </a:lnT>
                    <a:solidFill>
                      <a:srgbClr val="2F3E72"/>
                    </a:solidFill>
                  </a:tcPr>
                </a:tc>
                <a:extLst>
                  <a:ext uri="{0D108BD9-81ED-4DB2-BD59-A6C34878D82A}">
                    <a16:rowId xmlns:a16="http://schemas.microsoft.com/office/drawing/2014/main" val="438884522"/>
                  </a:ext>
                </a:extLst>
              </a:tr>
              <a:tr h="238319">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Did not argue with person.   </a:t>
                      </a:r>
                    </a:p>
                  </a:txBody>
                  <a:tcPr anchor="ctr">
                    <a:solidFill>
                      <a:schemeClr val="bg1"/>
                    </a:solidFill>
                  </a:tcP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319979020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Did not threaten the person with arrest, negative action, etc.</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Apologized for any topic communicated that “triggered” the person.</a:t>
                      </a:r>
                    </a:p>
                  </a:txBody>
                  <a:tcPr anchor="ctr"/>
                </a:tc>
                <a:tc>
                  <a:txBody>
                    <a:bodyPr/>
                    <a:lstStyle/>
                    <a:p>
                      <a:pPr algn="ctr"/>
                      <a:r>
                        <a:rPr lang="en-US" sz="1100" b="0" dirty="0">
                          <a:solidFill>
                            <a:schemeClr val="tx1"/>
                          </a:solidFill>
                          <a:latin typeface="Arial" panose="020B0604020202020204" pitchFamily="34" charset="0"/>
                          <a:cs typeface="Arial" panose="020B0604020202020204" pitchFamily="34" charset="0"/>
                        </a:rPr>
                        <a:t>Y/N</a:t>
                      </a:r>
                    </a:p>
                  </a:txBody>
                  <a:tcPr/>
                </a:tc>
                <a:extLst>
                  <a:ext uri="{0D108BD9-81ED-4DB2-BD59-A6C34878D82A}">
                    <a16:rowId xmlns:a16="http://schemas.microsoft.com/office/drawing/2014/main" val="3703347800"/>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Was truthful with the person.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15119205"/>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Stayed focused on the problem. </a:t>
                      </a:r>
                    </a:p>
                  </a:txBody>
                  <a:tcPr anchor="ctr"/>
                </a:tc>
                <a:tc>
                  <a:txBody>
                    <a:bodyPr/>
                    <a:lstStyle/>
                    <a:p>
                      <a:pPr algn="ctr"/>
                      <a:endParaRPr lang="en-US" sz="1100" b="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1836118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Agreed to disagree but reached consensus. </a:t>
                      </a:r>
                    </a:p>
                  </a:txBody>
                  <a:tcPr anchor="ctr"/>
                </a:tc>
                <a:tc>
                  <a:txBody>
                    <a:bodyPr/>
                    <a:lstStyle/>
                    <a:p>
                      <a:pPr algn="ctr"/>
                      <a:endParaRPr lang="en-US" sz="11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72674389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a:t>
                      </a:r>
                      <a:r>
                        <a:rPr kumimoji="0" lang="en-US"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artner </a:t>
                      </a:r>
                    </a:p>
                  </a:txBody>
                  <a:tcPr anchor="ctr">
                    <a:solidFill>
                      <a:srgbClr val="2F3E72"/>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0-4</a:t>
                      </a:r>
                    </a:p>
                  </a:txBody>
                  <a:tcPr>
                    <a:solidFill>
                      <a:srgbClr val="2F3E72"/>
                    </a:solidFill>
                  </a:tcPr>
                </a:tc>
                <a:extLst>
                  <a:ext uri="{0D108BD9-81ED-4DB2-BD59-A6C34878D82A}">
                    <a16:rowId xmlns:a16="http://schemas.microsoft.com/office/drawing/2014/main" val="3392755639"/>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Directly asked the person in crisis open-ended questions about what can be done to gain cooperation and compliance. </a:t>
                      </a:r>
                    </a:p>
                  </a:txBody>
                  <a:tcPr anchor="ctr">
                    <a:noFill/>
                  </a:tcPr>
                </a:tc>
                <a:tc>
                  <a:txBody>
                    <a:bodyPr/>
                    <a:lstStyle/>
                    <a:p>
                      <a:pPr algn="ctr"/>
                      <a:r>
                        <a:rPr lang="en-US" sz="1100" b="0" dirty="0">
                          <a:solidFill>
                            <a:srgbClr val="2F3E72"/>
                          </a:solidFill>
                          <a:latin typeface="Arial" panose="020B0604020202020204" pitchFamily="34" charset="0"/>
                          <a:cs typeface="Arial" panose="020B0604020202020204" pitchFamily="34" charset="0"/>
                        </a:rPr>
                        <a:t>Y/N</a:t>
                      </a:r>
                    </a:p>
                  </a:txBody>
                  <a:tcPr anchor="ctr">
                    <a:noFill/>
                  </a:tcPr>
                </a:tc>
                <a:extLst>
                  <a:ext uri="{0D108BD9-81ED-4DB2-BD59-A6C34878D82A}">
                    <a16:rowId xmlns:a16="http://schemas.microsoft.com/office/drawing/2014/main" val="1061552381"/>
                  </a:ext>
                </a:extLst>
              </a:tr>
              <a:tr h="0">
                <a:tc>
                  <a:txBody>
                    <a:bodyPr/>
                    <a:lstStyle/>
                    <a:p>
                      <a:pPr marL="11113"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A214E"/>
                          </a:solidFill>
                          <a:effectLst/>
                          <a:uLnTx/>
                          <a:uFillTx/>
                          <a:latin typeface="Arial" panose="020B0604020202020204" pitchFamily="34" charset="0"/>
                          <a:ea typeface="+mn-ea"/>
                          <a:cs typeface="Arial" panose="020B0604020202020204" pitchFamily="34" charset="0"/>
                        </a:rPr>
                        <a:t>Addressed the person’s needs by working with him or her to find a viable solution. </a:t>
                      </a:r>
                    </a:p>
                  </a:txBody>
                  <a:tcPr anchor="ctr">
                    <a:noFill/>
                  </a:tcPr>
                </a:tc>
                <a:tc>
                  <a:txBody>
                    <a:bodyPr/>
                    <a:lstStyle/>
                    <a:p>
                      <a:pPr algn="ctr"/>
                      <a:endParaRPr lang="en-US" sz="1100" b="1" dirty="0">
                        <a:solidFill>
                          <a:schemeClr val="bg1"/>
                        </a:solidFill>
                        <a:latin typeface="Arial" panose="020B0604020202020204" pitchFamily="34" charset="0"/>
                        <a:cs typeface="Arial" panose="020B0604020202020204" pitchFamily="34" charset="0"/>
                      </a:endParaRPr>
                    </a:p>
                  </a:txBody>
                  <a:tcPr>
                    <a:noFill/>
                  </a:tcPr>
                </a:tc>
                <a:extLst>
                  <a:ext uri="{0D108BD9-81ED-4DB2-BD59-A6C34878D82A}">
                    <a16:rowId xmlns:a16="http://schemas.microsoft.com/office/drawing/2014/main" val="3669780149"/>
                  </a:ext>
                </a:extLst>
              </a:tr>
            </a:tbl>
          </a:graphicData>
        </a:graphic>
      </p:graphicFrame>
      <p:sp>
        <p:nvSpPr>
          <p:cNvPr id="10" name="Rectangle 9">
            <a:extLst>
              <a:ext uri="{FF2B5EF4-FFF2-40B4-BE49-F238E27FC236}">
                <a16:creationId xmlns:a16="http://schemas.microsoft.com/office/drawing/2014/main" id="{6A0C928F-4A1F-AB4D-87CC-70AA350964C7}"/>
              </a:ext>
            </a:extLst>
          </p:cNvPr>
          <p:cNvSpPr/>
          <p:nvPr/>
        </p:nvSpPr>
        <p:spPr>
          <a:xfrm>
            <a:off x="440355" y="8665751"/>
            <a:ext cx="5977289" cy="482120"/>
          </a:xfrm>
          <a:prstGeom prst="rect">
            <a:avLst/>
          </a:prstGeom>
        </p:spPr>
        <p:txBody>
          <a:bodyPr wrap="square">
            <a:spAutoFit/>
          </a:bodyPr>
          <a:lstStyle/>
          <a:p>
            <a:pPr marL="9525" marR="0">
              <a:lnSpc>
                <a:spcPct val="150000"/>
              </a:lnSpc>
              <a:spcBef>
                <a:spcPts val="0"/>
              </a:spcBef>
              <a:spcAft>
                <a:spcPts val="0"/>
              </a:spcAft>
            </a:pPr>
            <a:r>
              <a:rPr lang="en-US" sz="900" dirty="0">
                <a:solidFill>
                  <a:srgbClr val="1D1448"/>
                </a:solidFill>
                <a:latin typeface="Arial" charset="0"/>
                <a:ea typeface="Arial" charset="0"/>
                <a:cs typeface="Arial" charset="0"/>
              </a:rPr>
              <a:t>Evaluator Name:  ___________________________  Evaluator Signature:_______________________________</a:t>
            </a:r>
          </a:p>
          <a:p>
            <a:pPr marL="9525" marR="0">
              <a:lnSpc>
                <a:spcPct val="150000"/>
              </a:lnSpc>
              <a:spcBef>
                <a:spcPts val="0"/>
              </a:spcBef>
              <a:spcAft>
                <a:spcPts val="0"/>
              </a:spcAft>
            </a:pPr>
            <a:endParaRPr lang="en-US" sz="900" dirty="0">
              <a:solidFill>
                <a:srgbClr val="1D1448"/>
              </a:solidFill>
              <a:latin typeface="Arial" charset="0"/>
              <a:ea typeface="Arial" charset="0"/>
              <a:cs typeface="Arial" charset="0"/>
            </a:endParaRPr>
          </a:p>
        </p:txBody>
      </p:sp>
      <p:sp>
        <p:nvSpPr>
          <p:cNvPr id="11" name="Rectangle 10">
            <a:extLst>
              <a:ext uri="{FF2B5EF4-FFF2-40B4-BE49-F238E27FC236}">
                <a16:creationId xmlns:a16="http://schemas.microsoft.com/office/drawing/2014/main" id="{532D6E1C-8BB9-ED4D-8B3C-125BC5949C32}"/>
              </a:ext>
            </a:extLst>
          </p:cNvPr>
          <p:cNvSpPr/>
          <p:nvPr/>
        </p:nvSpPr>
        <p:spPr>
          <a:xfrm>
            <a:off x="514952" y="771113"/>
            <a:ext cx="5977289" cy="274370"/>
          </a:xfrm>
          <a:prstGeom prst="rect">
            <a:avLst/>
          </a:prstGeom>
        </p:spPr>
        <p:txBody>
          <a:bodyPr wrap="square">
            <a:spAutoFit/>
          </a:bodyPr>
          <a:lstStyle/>
          <a:p>
            <a:pPr marL="9525" marR="0">
              <a:lnSpc>
                <a:spcPct val="150000"/>
              </a:lnSpc>
              <a:spcBef>
                <a:spcPts val="0"/>
              </a:spcBef>
              <a:spcAft>
                <a:spcPts val="0"/>
              </a:spcAft>
            </a:pPr>
            <a:r>
              <a:rPr lang="en-US" sz="900" dirty="0">
                <a:solidFill>
                  <a:srgbClr val="2F3E72"/>
                </a:solidFill>
                <a:latin typeface="Arial" charset="0"/>
                <a:ea typeface="Arial" charset="0"/>
                <a:cs typeface="Arial" charset="0"/>
              </a:rPr>
              <a:t>Student  ID# (and cohort)			    	  Date      		                   	      Academy</a:t>
            </a:r>
          </a:p>
        </p:txBody>
      </p:sp>
      <p:cxnSp>
        <p:nvCxnSpPr>
          <p:cNvPr id="12" name="Straight Connector 11">
            <a:extLst>
              <a:ext uri="{FF2B5EF4-FFF2-40B4-BE49-F238E27FC236}">
                <a16:creationId xmlns:a16="http://schemas.microsoft.com/office/drawing/2014/main" id="{2E5B825B-F27D-1C42-8D01-78188DA25A50}"/>
              </a:ext>
            </a:extLst>
          </p:cNvPr>
          <p:cNvCxnSpPr>
            <a:cxnSpLocks/>
          </p:cNvCxnSpPr>
          <p:nvPr/>
        </p:nvCxnSpPr>
        <p:spPr>
          <a:xfrm>
            <a:off x="549895" y="836314"/>
            <a:ext cx="58827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44335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theme/theme1.xml><?xml version="1.0" encoding="utf-8"?>
<a:theme xmlns:a="http://schemas.openxmlformats.org/drawingml/2006/main" name="M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2384</TotalTime>
  <Words>3838</Words>
  <Application>Microsoft Macintosh PowerPoint</Application>
  <PresentationFormat>On-screen Show (4:3)</PresentationFormat>
  <Paragraphs>601</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Helvetica</vt:lpstr>
      <vt:lpstr>Main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BLUM, Jon</Manager>
  <Company>FORCE Concepts,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Guardians of Democracy</dc:title>
  <dc:subject>Handouts</dc:subject>
  <dc:creator>FORCE Concepts, Inc.</dc:creator>
  <cp:keywords>Volume I</cp:keywords>
  <dc:description/>
  <cp:lastModifiedBy>Jon Blum</cp:lastModifiedBy>
  <cp:revision>135</cp:revision>
  <cp:lastPrinted>2021-04-27T18:59:01Z</cp:lastPrinted>
  <dcterms:created xsi:type="dcterms:W3CDTF">2015-06-24T15:23:38Z</dcterms:created>
  <dcterms:modified xsi:type="dcterms:W3CDTF">2021-05-17T19:54:52Z</dcterms:modified>
  <cp:category>BLEA</cp:category>
</cp:coreProperties>
</file>